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8" name="Shape 38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insights.thoughtworkers.org/microservices-evolutionary-architecture/?hmsr=toutiao.io&amp;utm_medium=toutiao.io&amp;utm_source=toutiao.io" TargetMode="Externa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18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****有多少朋友听说过或者了解过微服务架构？****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5" name="Shape 4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500"/>
            </a:pPr>
            <a:r>
              <a:t>优质商家，优质活动</a:t>
            </a:r>
          </a:p>
          <a:p>
            <a:pPr>
              <a:defRPr sz="1500"/>
            </a:pPr>
          </a:p>
          <a:p>
            <a:pPr>
              <a:defRPr sz="1500"/>
            </a:pPr>
            <a:r>
              <a:t>订单，在顾客眼里看到的是性价比</a:t>
            </a:r>
          </a:p>
          <a:p>
            <a:pPr>
              <a:defRPr sz="1500"/>
            </a:pPr>
            <a:r>
              <a:t>在快递眼里看到的是地址</a:t>
            </a:r>
          </a:p>
          <a:p>
            <a:pPr>
              <a:defRPr sz="1500"/>
            </a:pPr>
            <a:r>
              <a:t>在调配角度看到的是库存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90500" indent="-190500">
              <a:buSzPct val="100000"/>
              <a:buChar char="+"/>
              <a:defRPr sz="1700"/>
            </a:pPr>
            <a:r>
              <a:t>简单，集成容易</a:t>
            </a:r>
          </a:p>
          <a:p>
            <a:pPr marL="170447" indent="-170447">
              <a:buSzPct val="100000"/>
              <a:buChar char="-"/>
              <a:defRPr sz="1700"/>
            </a:pPr>
            <a:r>
              <a:t>数据共享</a:t>
            </a:r>
          </a:p>
          <a:p>
            <a:pPr marL="170447" indent="-170447">
              <a:buSzPct val="100000"/>
              <a:buChar char="-"/>
              <a:defRPr sz="1700"/>
            </a:pPr>
            <a:r>
              <a:t>风险高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2" name="Shape 6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1800"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软件架构师常常用画图的方式来解释系统之间的适配，然而太多的架构师并没有意识到，一个静态的二维架构图的生命是很短暂的。软件世界是不断变化的，它是动态的而不是静态的存在。而架构也并不是一个等式，它是持续过程的快照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hape 7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4" name="Shape 7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584200">
              <a:lnSpc>
                <a:spcPct val="100000"/>
              </a:lnSpc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http://insights.thoughtworkers.org/microservices-evolutionary-architecture/?hmsr=toutiao.io&amp;utm_medium=toutiao.io&amp;utm_source=toutiao.io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3" name="Shape 7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84200">
              <a:lnSpc>
                <a:spcPct val="100000"/>
              </a:lnSpc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决策的时机是传统架构和演进式架构的最主要区别。这些决策可以是围绕应用程序的结构、技术栈、特定的工具或通信模式。在传统的架构中，这些决策发生在早期写代码之前。而在演进式的架构中，它们发生在最后责任时刻。延迟决策的好处是有更多可用的信息来辅助决策。其成本是在做出决定后任何可能出现的重复工作，这些工作可以通过合适的抽象得到减轻，但成本仍然是实打实存在的。相比而言，决定太早的成本也是很明显的。比如一个通讯工具的选择，不同的工具有不同的特性。如果我们选择一个可能最终也不会用到的重量级工具，那就是在项目中引入了技术债。这个技术债是由于使用了错误的工具导致开发进度延缓而出现的。你不能拿事先“抽象一切”作为借口。我们仍然支持敏捷YAGNI(You Ain’t Gonna Need It，你不会需要它)的原则，但会更倾向于在合适的时候做出决策。</a:t>
            </a:r>
          </a:p>
          <a:p>
            <a:pPr defTabSz="584200">
              <a:lnSpc>
                <a:spcPct val="100000"/>
              </a:lnSpc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</a:p>
          <a:p>
            <a:pPr defTabSz="584200">
              <a:lnSpc>
                <a:spcPct val="100000"/>
              </a:lnSpc>
              <a:defRPr sz="1200"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当然，我们在考虑最后责任时刻的一个最直接的问题就是，什么时刻是最后责任时刻。适应度函数对这个问题提供了指导建议。那些会对架构、设计选型或者项目的关键成功有重大影响的决策，都必须尽早做出，延缓这些决策往往得不偿失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7" name="Shape 7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合适的技术解决问题</a:t>
            </a:r>
          </a:p>
          <a:p>
            <a:pPr/>
            <a:r>
              <a:t>业务数据分离</a:t>
            </a:r>
          </a:p>
          <a:p>
            <a:pPr/>
            <a:r>
              <a:t>非智能服务总线</a:t>
            </a:r>
          </a:p>
          <a:p>
            <a:pPr/>
            <a:r>
              <a:t>智能服务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62" name="Shape 7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测试</a:t>
            </a:r>
          </a:p>
          <a:p>
            <a:pPr/>
            <a:r>
              <a:t>新环境搭建</a:t>
            </a:r>
          </a:p>
          <a:p>
            <a:pPr/>
            <a:r>
              <a:t>部署</a:t>
            </a:r>
          </a:p>
          <a:p>
            <a:pPr/>
            <a:r>
              <a:t>回滚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2019269" y="1574639"/>
            <a:ext cx="8978960" cy="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0" name="Shape 100"/>
          <p:cNvSpPr/>
          <p:nvPr/>
        </p:nvSpPr>
        <p:spPr>
          <a:xfrm flipV="1">
            <a:off x="2019288" y="367546"/>
            <a:ext cx="8978924" cy="43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01" name="Shape 101"/>
          <p:cNvSpPr/>
          <p:nvPr>
            <p:ph type="title"/>
          </p:nvPr>
        </p:nvSpPr>
        <p:spPr>
          <a:xfrm>
            <a:off x="2019299" y="476249"/>
            <a:ext cx="8966201" cy="977901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70000"/>
              </a:lnSpc>
              <a:defRPr b="1" cap="all" spc="-200" sz="50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xfrm>
            <a:off x="12383107" y="9258300"/>
            <a:ext cx="241438" cy="2413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defTabSz="584200">
              <a:defRPr i="1"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539749" y="-1"/>
            <a:ext cx="11925301" cy="7562851"/>
          </a:xfrm>
          <a:prstGeom prst="rect">
            <a:avLst/>
          </a:prstGeom>
        </p:spPr>
        <p:txBody>
          <a:bodyPr lIns="0" tIns="0" rIns="0" bIns="0" anchor="b"/>
          <a:lstStyle>
            <a:lvl1pPr algn="l" defTabSz="584200">
              <a:lnSpc>
                <a:spcPct val="60000"/>
              </a:lnSpc>
              <a:defRPr cap="all" spc="-460" sz="9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533399" y="8039100"/>
            <a:ext cx="1193800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0"/>
              </a:spcBef>
              <a:buFontTx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2" indent="-423332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5" indent="-544285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xfrm>
            <a:off x="12442227" y="9258300"/>
            <a:ext cx="183063" cy="1524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539749" y="-1"/>
            <a:ext cx="11925301" cy="7562851"/>
          </a:xfrm>
          <a:prstGeom prst="rect">
            <a:avLst/>
          </a:prstGeom>
        </p:spPr>
        <p:txBody>
          <a:bodyPr lIns="0" tIns="0" rIns="0" bIns="0" anchor="b"/>
          <a:lstStyle>
            <a:lvl1pPr algn="l" defTabSz="584200">
              <a:lnSpc>
                <a:spcPct val="60000"/>
              </a:lnSpc>
              <a:defRPr cap="all" spc="-460" sz="9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533399" y="8039100"/>
            <a:ext cx="1193800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0"/>
              </a:spcBef>
              <a:buFontTx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2" indent="-423332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5" indent="-544285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xfrm>
            <a:off x="12442227" y="9258300"/>
            <a:ext cx="183063" cy="1524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539749" y="-1"/>
            <a:ext cx="11925301" cy="7562851"/>
          </a:xfrm>
          <a:prstGeom prst="rect">
            <a:avLst/>
          </a:prstGeom>
        </p:spPr>
        <p:txBody>
          <a:bodyPr lIns="0" tIns="0" rIns="0" bIns="0" anchor="b"/>
          <a:lstStyle>
            <a:lvl1pPr algn="l" defTabSz="584200">
              <a:lnSpc>
                <a:spcPct val="60000"/>
              </a:lnSpc>
              <a:defRPr cap="all" spc="-460" sz="9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xfrm>
            <a:off x="533399" y="8039100"/>
            <a:ext cx="1193800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0"/>
              </a:spcBef>
              <a:buFontTx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2" indent="-423332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5" indent="-544285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12442227" y="9258300"/>
            <a:ext cx="183063" cy="1524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019269" y="1574639"/>
            <a:ext cx="8978960" cy="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7" name="Shape 137"/>
          <p:cNvSpPr/>
          <p:nvPr/>
        </p:nvSpPr>
        <p:spPr>
          <a:xfrm flipV="1">
            <a:off x="2019288" y="367546"/>
            <a:ext cx="8978924" cy="43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38" name="Shape 138"/>
          <p:cNvSpPr/>
          <p:nvPr>
            <p:ph type="title"/>
          </p:nvPr>
        </p:nvSpPr>
        <p:spPr>
          <a:xfrm>
            <a:off x="2019299" y="476249"/>
            <a:ext cx="8966201" cy="977901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70000"/>
              </a:lnSpc>
              <a:defRPr b="1" cap="all" spc="-200" sz="50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9" name="Shape 139"/>
          <p:cNvSpPr/>
          <p:nvPr>
            <p:ph type="sldNum" sz="quarter" idx="2"/>
          </p:nvPr>
        </p:nvSpPr>
        <p:spPr>
          <a:xfrm>
            <a:off x="12383107" y="9258300"/>
            <a:ext cx="241438" cy="2413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defTabSz="584200">
              <a:defRPr i="1"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150" y="8450815"/>
            <a:ext cx="4102100" cy="63707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231900" y="4394042"/>
            <a:ext cx="10553701" cy="24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1226228" y="6362540"/>
            <a:ext cx="10565043" cy="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49" name="Shape 149"/>
          <p:cNvSpPr/>
          <p:nvPr>
            <p:ph type="title"/>
          </p:nvPr>
        </p:nvSpPr>
        <p:spPr>
          <a:xfrm>
            <a:off x="539749" y="4140200"/>
            <a:ext cx="11925301" cy="24765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60000"/>
              </a:lnSpc>
              <a:defRPr cap="all" spc="-410" sz="8200">
                <a:solidFill>
                  <a:srgbClr val="00B56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Shape 150"/>
          <p:cNvSpPr/>
          <p:nvPr>
            <p:ph type="body" sz="half" idx="1"/>
          </p:nvPr>
        </p:nvSpPr>
        <p:spPr>
          <a:xfrm>
            <a:off x="2146299" y="6616700"/>
            <a:ext cx="8712201" cy="313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3" indent="-423333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4" indent="-544284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xfrm>
            <a:off x="6285653" y="9040141"/>
            <a:ext cx="3034455" cy="520701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539749" y="-1"/>
            <a:ext cx="11925301" cy="7562851"/>
          </a:xfrm>
          <a:prstGeom prst="rect">
            <a:avLst/>
          </a:prstGeom>
        </p:spPr>
        <p:txBody>
          <a:bodyPr lIns="0" tIns="0" rIns="0" bIns="0" anchor="b"/>
          <a:lstStyle>
            <a:lvl1pPr algn="l" defTabSz="584200">
              <a:lnSpc>
                <a:spcPct val="60000"/>
              </a:lnSpc>
              <a:defRPr cap="all" spc="-460" sz="9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Shape 159"/>
          <p:cNvSpPr/>
          <p:nvPr>
            <p:ph type="body" sz="quarter" idx="1"/>
          </p:nvPr>
        </p:nvSpPr>
        <p:spPr>
          <a:xfrm>
            <a:off x="533399" y="8039100"/>
            <a:ext cx="1193800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0"/>
              </a:spcBef>
              <a:buFontTx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2" indent="-423332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5" indent="-544285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0" name="Shape 160"/>
          <p:cNvSpPr/>
          <p:nvPr>
            <p:ph type="sldNum" sz="quarter" idx="2"/>
          </p:nvPr>
        </p:nvSpPr>
        <p:spPr>
          <a:xfrm>
            <a:off x="12442227" y="9258300"/>
            <a:ext cx="183063" cy="1524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539749" y="-1"/>
            <a:ext cx="11925301" cy="7562851"/>
          </a:xfrm>
          <a:prstGeom prst="rect">
            <a:avLst/>
          </a:prstGeom>
        </p:spPr>
        <p:txBody>
          <a:bodyPr lIns="0" tIns="0" rIns="0" bIns="0" anchor="b"/>
          <a:lstStyle>
            <a:lvl1pPr algn="l" defTabSz="584200">
              <a:lnSpc>
                <a:spcPct val="60000"/>
              </a:lnSpc>
              <a:defRPr cap="all" spc="-460" sz="9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533399" y="8039100"/>
            <a:ext cx="1193800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0"/>
              </a:spcBef>
              <a:buFontTx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2" indent="-423332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5" indent="-544285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9" name="Shape 169"/>
          <p:cNvSpPr/>
          <p:nvPr>
            <p:ph type="sldNum" sz="quarter" idx="2"/>
          </p:nvPr>
        </p:nvSpPr>
        <p:spPr>
          <a:xfrm>
            <a:off x="12442227" y="9258300"/>
            <a:ext cx="183063" cy="1524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150" y="8450815"/>
            <a:ext cx="4102100" cy="637071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231900" y="4394042"/>
            <a:ext cx="10553701" cy="24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8" name="Shape 178"/>
          <p:cNvSpPr/>
          <p:nvPr/>
        </p:nvSpPr>
        <p:spPr>
          <a:xfrm>
            <a:off x="1226228" y="6362540"/>
            <a:ext cx="10565043" cy="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9" name="Shape 179"/>
          <p:cNvSpPr/>
          <p:nvPr>
            <p:ph type="title"/>
          </p:nvPr>
        </p:nvSpPr>
        <p:spPr>
          <a:xfrm>
            <a:off x="539749" y="4140200"/>
            <a:ext cx="11925301" cy="24765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60000"/>
              </a:lnSpc>
              <a:defRPr cap="all" spc="-410" sz="8200">
                <a:solidFill>
                  <a:srgbClr val="00B56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0" name="Shape 180"/>
          <p:cNvSpPr/>
          <p:nvPr>
            <p:ph type="body" sz="half" idx="1"/>
          </p:nvPr>
        </p:nvSpPr>
        <p:spPr>
          <a:xfrm>
            <a:off x="2146299" y="6616700"/>
            <a:ext cx="8712201" cy="313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3" indent="-423333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4" indent="-544284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1" name="Shape 181"/>
          <p:cNvSpPr/>
          <p:nvPr>
            <p:ph type="sldNum" sz="quarter" idx="2"/>
          </p:nvPr>
        </p:nvSpPr>
        <p:spPr>
          <a:xfrm>
            <a:off x="6285653" y="9040141"/>
            <a:ext cx="3034455" cy="520701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150" y="8450815"/>
            <a:ext cx="4102100" cy="63707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89"/>
          <p:cNvSpPr/>
          <p:nvPr/>
        </p:nvSpPr>
        <p:spPr>
          <a:xfrm>
            <a:off x="1231900" y="4394042"/>
            <a:ext cx="10553701" cy="24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0" name="Shape 190"/>
          <p:cNvSpPr/>
          <p:nvPr/>
        </p:nvSpPr>
        <p:spPr>
          <a:xfrm>
            <a:off x="1226228" y="6362540"/>
            <a:ext cx="10565043" cy="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91" name="Shape 191"/>
          <p:cNvSpPr/>
          <p:nvPr>
            <p:ph type="title"/>
          </p:nvPr>
        </p:nvSpPr>
        <p:spPr>
          <a:xfrm>
            <a:off x="539749" y="4140200"/>
            <a:ext cx="11925301" cy="24765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60000"/>
              </a:lnSpc>
              <a:defRPr cap="all" spc="-410" sz="8200">
                <a:solidFill>
                  <a:srgbClr val="00B56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2" name="Shape 192"/>
          <p:cNvSpPr/>
          <p:nvPr>
            <p:ph type="body" sz="half" idx="1"/>
          </p:nvPr>
        </p:nvSpPr>
        <p:spPr>
          <a:xfrm>
            <a:off x="2146299" y="6616700"/>
            <a:ext cx="8712201" cy="313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3" indent="-423333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4" indent="-544284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Shape 193"/>
          <p:cNvSpPr/>
          <p:nvPr>
            <p:ph type="sldNum" sz="quarter" idx="2"/>
          </p:nvPr>
        </p:nvSpPr>
        <p:spPr>
          <a:xfrm>
            <a:off x="6285653" y="9040141"/>
            <a:ext cx="3034455" cy="520701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xfrm>
            <a:off x="975359" y="2623537"/>
            <a:ext cx="11054082" cy="290350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Shape 20"/>
          <p:cNvSpPr/>
          <p:nvPr>
            <p:ph type="body" sz="half" idx="1"/>
          </p:nvPr>
        </p:nvSpPr>
        <p:spPr>
          <a:xfrm>
            <a:off x="1950719" y="5527040"/>
            <a:ext cx="9103361" cy="422656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hape 21"/>
          <p:cNvSpPr/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2" name="image2.png" descr="20131228_PPT模板_QCon-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body" idx="1"/>
          </p:nvPr>
        </p:nvSpPr>
        <p:spPr>
          <a:xfrm>
            <a:off x="1327149" y="698499"/>
            <a:ext cx="10350501" cy="83439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584200">
              <a:lnSpc>
                <a:spcPct val="120000"/>
              </a:lnSpc>
              <a:spcBef>
                <a:spcPts val="2400"/>
              </a:spcBef>
              <a:buSzTx/>
              <a:buFontTx/>
              <a:buNone/>
              <a:defRPr i="1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 defTabSz="584200">
              <a:spcBef>
                <a:spcPts val="24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 defTabSz="584200">
              <a:spcBef>
                <a:spcPts val="2400"/>
              </a:spcBef>
              <a:buSzTx/>
              <a:buFont typeface="Lucida Grande"/>
              <a:buNone/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 defTabSz="584200">
              <a:spcBef>
                <a:spcPts val="2400"/>
              </a:spcBef>
              <a:buSzTx/>
              <a:buFont typeface="Lucida Grande"/>
              <a:buNone/>
              <a:defRPr sz="16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 defTabSz="584200">
              <a:spcBef>
                <a:spcPts val="2400"/>
              </a:spcBef>
              <a:buSzTx/>
              <a:buFont typeface="Lucida Grande"/>
              <a:buNone/>
              <a:defRPr sz="12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1" name="Shape 201"/>
          <p:cNvSpPr/>
          <p:nvPr>
            <p:ph type="sldNum" sz="quarter" idx="2"/>
          </p:nvPr>
        </p:nvSpPr>
        <p:spPr>
          <a:xfrm>
            <a:off x="12383107" y="9258300"/>
            <a:ext cx="241438" cy="2413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defTabSz="584200">
              <a:defRPr i="1"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150" y="8450815"/>
            <a:ext cx="4102100" cy="63707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1231900" y="4394042"/>
            <a:ext cx="10553701" cy="24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1226228" y="6362540"/>
            <a:ext cx="10565043" cy="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11" name="Shape 211"/>
          <p:cNvSpPr/>
          <p:nvPr>
            <p:ph type="title"/>
          </p:nvPr>
        </p:nvSpPr>
        <p:spPr>
          <a:xfrm>
            <a:off x="539749" y="4140200"/>
            <a:ext cx="11925301" cy="24765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60000"/>
              </a:lnSpc>
              <a:defRPr cap="all" spc="-410" sz="8200">
                <a:solidFill>
                  <a:srgbClr val="00B56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2" name="Shape 212"/>
          <p:cNvSpPr/>
          <p:nvPr>
            <p:ph type="body" sz="half" idx="1"/>
          </p:nvPr>
        </p:nvSpPr>
        <p:spPr>
          <a:xfrm>
            <a:off x="2146299" y="6616700"/>
            <a:ext cx="8712201" cy="313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3" indent="-423333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4" indent="-544284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hape 213"/>
          <p:cNvSpPr/>
          <p:nvPr>
            <p:ph type="sldNum" sz="quarter" idx="2"/>
          </p:nvPr>
        </p:nvSpPr>
        <p:spPr>
          <a:xfrm>
            <a:off x="6285653" y="9040141"/>
            <a:ext cx="3034455" cy="520701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150" y="8450815"/>
            <a:ext cx="4102100" cy="63707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1231900" y="4394042"/>
            <a:ext cx="10553701" cy="24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1226228" y="6362540"/>
            <a:ext cx="10565043" cy="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23" name="Shape 223"/>
          <p:cNvSpPr/>
          <p:nvPr>
            <p:ph type="title"/>
          </p:nvPr>
        </p:nvSpPr>
        <p:spPr>
          <a:xfrm>
            <a:off x="539749" y="4140200"/>
            <a:ext cx="11925301" cy="24765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60000"/>
              </a:lnSpc>
              <a:defRPr cap="all" spc="-410" sz="8200">
                <a:solidFill>
                  <a:srgbClr val="00B56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4" name="Shape 224"/>
          <p:cNvSpPr/>
          <p:nvPr>
            <p:ph type="body" sz="half" idx="1"/>
          </p:nvPr>
        </p:nvSpPr>
        <p:spPr>
          <a:xfrm>
            <a:off x="2146299" y="6616700"/>
            <a:ext cx="8712201" cy="313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3" indent="-423333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4" indent="-544284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5" name="Shape 225"/>
          <p:cNvSpPr/>
          <p:nvPr>
            <p:ph type="sldNum" sz="quarter" idx="2"/>
          </p:nvPr>
        </p:nvSpPr>
        <p:spPr>
          <a:xfrm>
            <a:off x="6285653" y="9040141"/>
            <a:ext cx="3034455" cy="520701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150" y="8450815"/>
            <a:ext cx="4102100" cy="63707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>
            <a:off x="1231900" y="4394042"/>
            <a:ext cx="10553701" cy="24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1226228" y="6362540"/>
            <a:ext cx="10565043" cy="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35" name="Shape 235"/>
          <p:cNvSpPr/>
          <p:nvPr>
            <p:ph type="title"/>
          </p:nvPr>
        </p:nvSpPr>
        <p:spPr>
          <a:xfrm>
            <a:off x="539749" y="4140200"/>
            <a:ext cx="11925301" cy="24765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60000"/>
              </a:lnSpc>
              <a:defRPr cap="all" spc="-410" sz="8200">
                <a:solidFill>
                  <a:srgbClr val="00B56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6" name="Shape 236"/>
          <p:cNvSpPr/>
          <p:nvPr>
            <p:ph type="body" sz="half" idx="1"/>
          </p:nvPr>
        </p:nvSpPr>
        <p:spPr>
          <a:xfrm>
            <a:off x="2146299" y="6616700"/>
            <a:ext cx="8712201" cy="313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3" indent="-423333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4" indent="-544284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7" name="Shape 237"/>
          <p:cNvSpPr/>
          <p:nvPr>
            <p:ph type="sldNum" sz="quarter" idx="2"/>
          </p:nvPr>
        </p:nvSpPr>
        <p:spPr>
          <a:xfrm>
            <a:off x="6285653" y="9040141"/>
            <a:ext cx="3034455" cy="520701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539749" y="-1"/>
            <a:ext cx="11925301" cy="7562851"/>
          </a:xfrm>
          <a:prstGeom prst="rect">
            <a:avLst/>
          </a:prstGeom>
        </p:spPr>
        <p:txBody>
          <a:bodyPr lIns="0" tIns="0" rIns="0" bIns="0" anchor="b"/>
          <a:lstStyle>
            <a:lvl1pPr algn="l" defTabSz="584200">
              <a:lnSpc>
                <a:spcPct val="60000"/>
              </a:lnSpc>
              <a:defRPr cap="all" spc="-460" sz="9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xfrm>
            <a:off x="533399" y="8039100"/>
            <a:ext cx="1193800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0"/>
              </a:spcBef>
              <a:buFontTx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2" indent="-423332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5" indent="-544285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6" name="Shape 246"/>
          <p:cNvSpPr/>
          <p:nvPr>
            <p:ph type="sldNum" sz="quarter" idx="2"/>
          </p:nvPr>
        </p:nvSpPr>
        <p:spPr>
          <a:xfrm>
            <a:off x="12442227" y="9258300"/>
            <a:ext cx="183063" cy="1524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xfrm>
            <a:off x="539749" y="-1"/>
            <a:ext cx="11925301" cy="7562851"/>
          </a:xfrm>
          <a:prstGeom prst="rect">
            <a:avLst/>
          </a:prstGeom>
        </p:spPr>
        <p:txBody>
          <a:bodyPr lIns="0" tIns="0" rIns="0" bIns="0" anchor="b"/>
          <a:lstStyle>
            <a:lvl1pPr algn="l" defTabSz="584200">
              <a:lnSpc>
                <a:spcPct val="60000"/>
              </a:lnSpc>
              <a:defRPr cap="all" spc="-460" sz="9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xfrm>
            <a:off x="533399" y="8039100"/>
            <a:ext cx="1193800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0"/>
              </a:spcBef>
              <a:buFontTx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2" indent="-423332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5" indent="-544285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Shape 255"/>
          <p:cNvSpPr/>
          <p:nvPr>
            <p:ph type="sldNum" sz="quarter" idx="2"/>
          </p:nvPr>
        </p:nvSpPr>
        <p:spPr>
          <a:xfrm>
            <a:off x="12442227" y="9258300"/>
            <a:ext cx="183063" cy="1524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xfrm>
            <a:off x="952499" y="444499"/>
            <a:ext cx="11099801" cy="2159001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7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xfrm>
            <a:off x="952499" y="2603500"/>
            <a:ext cx="11099801" cy="62865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19805" indent="-419805" defTabSz="584200">
              <a:spcBef>
                <a:spcPts val="4200"/>
              </a:spcBef>
              <a:buSzPct val="75000"/>
              <a:buFontTx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64305" indent="-419805" defTabSz="584200">
              <a:spcBef>
                <a:spcPts val="4200"/>
              </a:spcBef>
              <a:buSzPct val="75000"/>
              <a:buFontTx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308805" indent="-419805" defTabSz="584200">
              <a:spcBef>
                <a:spcPts val="4200"/>
              </a:spcBef>
              <a:buSzPct val="75000"/>
              <a:buFontTx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53305" indent="-419805" defTabSz="584200">
              <a:spcBef>
                <a:spcPts val="4200"/>
              </a:spcBef>
              <a:buSzPct val="75000"/>
              <a:buFontTx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197805" indent="-419805" defTabSz="584200">
              <a:spcBef>
                <a:spcPts val="4200"/>
              </a:spcBef>
              <a:buSzPct val="75000"/>
              <a:buFontTx/>
              <a:buChar char="•"/>
              <a:defRPr sz="34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4" name="Shape 264"/>
          <p:cNvSpPr/>
          <p:nvPr>
            <p:ph type="sldNum" sz="quarter" idx="2"/>
          </p:nvPr>
        </p:nvSpPr>
        <p:spPr>
          <a:xfrm>
            <a:off x="6325920" y="9251950"/>
            <a:ext cx="340260" cy="3429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algn="ctr" defTabSz="584200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150" y="8450815"/>
            <a:ext cx="4102100" cy="637071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/>
        </p:nvSpPr>
        <p:spPr>
          <a:xfrm>
            <a:off x="1231900" y="4394042"/>
            <a:ext cx="10553701" cy="24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1226228" y="6362540"/>
            <a:ext cx="10565043" cy="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74" name="Shape 274"/>
          <p:cNvSpPr/>
          <p:nvPr>
            <p:ph type="title"/>
          </p:nvPr>
        </p:nvSpPr>
        <p:spPr>
          <a:xfrm>
            <a:off x="539749" y="4140200"/>
            <a:ext cx="11925301" cy="24765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60000"/>
              </a:lnSpc>
              <a:defRPr cap="all" spc="-410" sz="8200">
                <a:solidFill>
                  <a:srgbClr val="00B56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5" name="Shape 275"/>
          <p:cNvSpPr/>
          <p:nvPr>
            <p:ph type="body" sz="half" idx="1"/>
          </p:nvPr>
        </p:nvSpPr>
        <p:spPr>
          <a:xfrm>
            <a:off x="2146299" y="6616700"/>
            <a:ext cx="8712201" cy="313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3" indent="-423333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4" indent="-544284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6" name="Shape 276"/>
          <p:cNvSpPr/>
          <p:nvPr>
            <p:ph type="sldNum" sz="quarter" idx="2"/>
          </p:nvPr>
        </p:nvSpPr>
        <p:spPr>
          <a:xfrm>
            <a:off x="6285653" y="9040141"/>
            <a:ext cx="3034455" cy="520701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lt Reverse -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539749" y="-1"/>
            <a:ext cx="11925301" cy="7562851"/>
          </a:xfrm>
          <a:prstGeom prst="rect">
            <a:avLst/>
          </a:prstGeom>
        </p:spPr>
        <p:txBody>
          <a:bodyPr lIns="0" tIns="0" rIns="0" bIns="0" anchor="b"/>
          <a:lstStyle>
            <a:lvl1pPr algn="l" defTabSz="584200">
              <a:lnSpc>
                <a:spcPct val="60000"/>
              </a:lnSpc>
              <a:defRPr cap="all" spc="-460" sz="920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xfrm>
            <a:off x="533399" y="8039100"/>
            <a:ext cx="11938001" cy="171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0"/>
              </a:spcBef>
              <a:buSzTx/>
              <a:buFontTx/>
              <a:buNone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0"/>
              </a:spcBef>
              <a:buFontTx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2" indent="-423332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5" indent="-544285" defTabSz="584200">
              <a:spcBef>
                <a:spcPts val="0"/>
              </a:spcBef>
              <a:buFontTx/>
              <a:buChar char="•"/>
              <a:defRPr sz="240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Shape 285"/>
          <p:cNvSpPr/>
          <p:nvPr>
            <p:ph type="sldNum" sz="quarter" idx="2"/>
          </p:nvPr>
        </p:nvSpPr>
        <p:spPr>
          <a:xfrm>
            <a:off x="12442227" y="9258300"/>
            <a:ext cx="183063" cy="1524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/>
        </p:nvSpPr>
        <p:spPr>
          <a:xfrm>
            <a:off x="1231900" y="4394041"/>
            <a:ext cx="10553701" cy="25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93" name="Shape 293"/>
          <p:cNvSpPr/>
          <p:nvPr/>
        </p:nvSpPr>
        <p:spPr>
          <a:xfrm>
            <a:off x="1226229" y="6362541"/>
            <a:ext cx="10565042" cy="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294" name="Shape 294"/>
          <p:cNvSpPr/>
          <p:nvPr>
            <p:ph type="body" sz="quarter" idx="13"/>
          </p:nvPr>
        </p:nvSpPr>
        <p:spPr>
          <a:xfrm>
            <a:off x="4340140" y="2984500"/>
            <a:ext cx="4312355" cy="749300"/>
          </a:xfrm>
          <a:prstGeom prst="rect">
            <a:avLst/>
          </a:prstGeom>
          <a:solidFill>
            <a:srgbClr val="00B56E"/>
          </a:solidFill>
        </p:spPr>
        <p:txBody>
          <a:bodyPr wrap="none" lIns="165100" tIns="165100" rIns="165100" bIns="165100" anchor="ctr">
            <a:spAutoFit/>
          </a:bodyPr>
          <a:lstStyle>
            <a:lvl1pPr marL="0" indent="0" algn="ctr" defTabSz="584200">
              <a:lnSpc>
                <a:spcPct val="90000"/>
              </a:lnSpc>
              <a:spcBef>
                <a:spcPts val="0"/>
              </a:spcBef>
              <a:buSzTx/>
              <a:buFontTx/>
              <a:buNone/>
              <a:defRPr b="1" i="1" spc="456"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Double-click to edit</a:t>
            </a:r>
          </a:p>
        </p:txBody>
      </p:sp>
      <p:sp>
        <p:nvSpPr>
          <p:cNvPr id="295" name="Shape 295"/>
          <p:cNvSpPr/>
          <p:nvPr>
            <p:ph type="title"/>
          </p:nvPr>
        </p:nvSpPr>
        <p:spPr>
          <a:xfrm>
            <a:off x="539750" y="4425950"/>
            <a:ext cx="11925300" cy="1905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lnSpc>
                <a:spcPct val="60000"/>
              </a:lnSpc>
              <a:defRPr b="1" cap="all" spc="-420" sz="84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96" name="Shape 296"/>
          <p:cNvSpPr/>
          <p:nvPr>
            <p:ph type="body" sz="quarter" idx="1"/>
          </p:nvPr>
        </p:nvSpPr>
        <p:spPr>
          <a:xfrm>
            <a:off x="2146300" y="6616700"/>
            <a:ext cx="8712200" cy="22987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i="1" sz="2800"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 defTabSz="584200">
              <a:spcBef>
                <a:spcPts val="0"/>
              </a:spcBef>
              <a:buSzTx/>
              <a:buFontTx/>
              <a:buNone/>
              <a:defRPr i="1" sz="28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 defTabSz="584200">
              <a:spcBef>
                <a:spcPts val="0"/>
              </a:spcBef>
              <a:buSzTx/>
              <a:buFontTx/>
              <a:buNone/>
              <a:defRPr i="1" sz="28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 defTabSz="584200">
              <a:spcBef>
                <a:spcPts val="0"/>
              </a:spcBef>
              <a:buSzTx/>
              <a:buFontTx/>
              <a:buNone/>
              <a:defRPr i="1" sz="28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 defTabSz="584200">
              <a:spcBef>
                <a:spcPts val="0"/>
              </a:spcBef>
              <a:buSzTx/>
              <a:buFontTx/>
              <a:buNone/>
              <a:defRPr i="1" sz="2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7" name="Shape 297"/>
          <p:cNvSpPr/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algn="ctr" defTabSz="584200">
              <a:defRPr sz="18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650239" y="130952"/>
            <a:ext cx="11704322" cy="214488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" name="image3.png" descr="20131228_PPT模板_QCon-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Spi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 flipV="1">
            <a:off x="1920874" y="2114308"/>
            <a:ext cx="9172577" cy="242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9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05" name="Shape 305"/>
          <p:cNvSpPr/>
          <p:nvPr>
            <p:ph type="title"/>
          </p:nvPr>
        </p:nvSpPr>
        <p:spPr>
          <a:xfrm>
            <a:off x="1911349" y="1395412"/>
            <a:ext cx="9182102" cy="542926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lnSpc>
                <a:spcPct val="70000"/>
              </a:lnSpc>
              <a:defRPr b="1" cap="all" spc="-128" sz="32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6" name="Shape 306"/>
          <p:cNvSpPr/>
          <p:nvPr>
            <p:ph type="body" sz="half" idx="1"/>
          </p:nvPr>
        </p:nvSpPr>
        <p:spPr>
          <a:xfrm>
            <a:off x="6502400" y="2285999"/>
            <a:ext cx="4591051" cy="572452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lnSpc>
                <a:spcPct val="80000"/>
              </a:lnSpc>
              <a:spcBef>
                <a:spcPts val="2400"/>
              </a:spcBef>
              <a:buSzTx/>
              <a:buFontTx/>
              <a:buNone/>
              <a:defRPr sz="4200">
                <a:latin typeface="+mn-lt"/>
                <a:ea typeface="+mn-ea"/>
                <a:cs typeface="+mn-cs"/>
                <a:sym typeface="Helvetica"/>
              </a:defRPr>
            </a:lvl1pPr>
            <a:lvl2pPr marL="0" indent="0" defTabSz="584200">
              <a:spcBef>
                <a:spcPts val="2400"/>
              </a:spcBef>
              <a:buSzTx/>
              <a:buFontTx/>
              <a:buNone/>
              <a:defRPr sz="2200">
                <a:latin typeface="+mn-lt"/>
                <a:ea typeface="+mn-ea"/>
                <a:cs typeface="+mn-cs"/>
                <a:sym typeface="Helvetica"/>
              </a:defRPr>
            </a:lvl2pPr>
            <a:lvl3pPr marL="268653" indent="-268653" defTabSz="584200">
              <a:spcBef>
                <a:spcPts val="1200"/>
              </a:spcBef>
              <a:buClr>
                <a:srgbClr val="00B56E"/>
              </a:buClr>
              <a:buFont typeface="Lucida Grande"/>
              <a:buChar char="■"/>
              <a:defRPr sz="2200">
                <a:latin typeface="+mn-lt"/>
                <a:ea typeface="+mn-ea"/>
                <a:cs typeface="+mn-cs"/>
                <a:sym typeface="Helvetica"/>
              </a:defRPr>
            </a:lvl3pPr>
            <a:lvl4pPr marL="564444" indent="-246944" defTabSz="584200">
              <a:spcBef>
                <a:spcPts val="1200"/>
              </a:spcBef>
              <a:buClr>
                <a:srgbClr val="00B56E"/>
              </a:buClr>
              <a:buFont typeface="Lucida Grande"/>
              <a:buChar char="●"/>
              <a:defRPr sz="1400">
                <a:latin typeface="+mn-lt"/>
                <a:ea typeface="+mn-ea"/>
                <a:cs typeface="+mn-cs"/>
                <a:sym typeface="Helvetica"/>
              </a:defRPr>
            </a:lvl4pPr>
            <a:lvl5pPr marL="884464" indent="-249464" defTabSz="584200">
              <a:spcBef>
                <a:spcPts val="1200"/>
              </a:spcBef>
              <a:buClr>
                <a:srgbClr val="00B56E"/>
              </a:buClr>
              <a:buFont typeface="Lucida Grande"/>
              <a:buChar char="-"/>
              <a:defRPr sz="11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7" name="Shape 307"/>
          <p:cNvSpPr/>
          <p:nvPr>
            <p:ph type="sldNum" sz="quarter" idx="2"/>
          </p:nvPr>
        </p:nvSpPr>
        <p:spPr>
          <a:xfrm>
            <a:off x="10892097" y="8162925"/>
            <a:ext cx="201912" cy="203200"/>
          </a:xfrm>
          <a:prstGeom prst="rect">
            <a:avLst/>
          </a:prstGeom>
        </p:spPr>
        <p:txBody>
          <a:bodyPr wrap="none" lIns="38100" tIns="38100" rIns="38100" bIns="38100" anchor="t"/>
          <a:lstStyle>
            <a:lvl1pPr defTabSz="584200">
              <a:defRPr i="1" sz="8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/>
        </p:nvSpPr>
        <p:spPr>
          <a:xfrm>
            <a:off x="3140052" y="2400179"/>
            <a:ext cx="6734220" cy="3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9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15" name="Shape 315"/>
          <p:cNvSpPr/>
          <p:nvPr/>
        </p:nvSpPr>
        <p:spPr>
          <a:xfrm flipV="1">
            <a:off x="3140066" y="1494859"/>
            <a:ext cx="6734193" cy="324"/>
          </a:xfrm>
          <a:prstGeom prst="line">
            <a:avLst/>
          </a:prstGeom>
          <a:ln w="3175">
            <a:solidFill>
              <a:srgbClr val="000000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9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16" name="Shape 316"/>
          <p:cNvSpPr/>
          <p:nvPr>
            <p:ph type="title"/>
          </p:nvPr>
        </p:nvSpPr>
        <p:spPr>
          <a:xfrm>
            <a:off x="3140074" y="1576387"/>
            <a:ext cx="6724651" cy="733426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70000"/>
              </a:lnSpc>
              <a:defRPr b="1" cap="all" spc="-192" sz="48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7" name="Shape 317"/>
          <p:cNvSpPr/>
          <p:nvPr>
            <p:ph type="sldNum" sz="quarter" idx="2"/>
          </p:nvPr>
        </p:nvSpPr>
        <p:spPr>
          <a:xfrm>
            <a:off x="10892097" y="8162925"/>
            <a:ext cx="201912" cy="203200"/>
          </a:xfrm>
          <a:prstGeom prst="rect">
            <a:avLst/>
          </a:prstGeom>
        </p:spPr>
        <p:txBody>
          <a:bodyPr wrap="none" lIns="38100" tIns="38100" rIns="38100" bIns="38100" anchor="t"/>
          <a:lstStyle>
            <a:lvl1pPr defTabSz="584200">
              <a:defRPr i="1" sz="8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body" sz="half" idx="1"/>
          </p:nvPr>
        </p:nvSpPr>
        <p:spPr>
          <a:xfrm>
            <a:off x="2620962" y="1743074"/>
            <a:ext cx="7762877" cy="6257927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584200">
              <a:lnSpc>
                <a:spcPct val="120000"/>
              </a:lnSpc>
              <a:spcBef>
                <a:spcPts val="2400"/>
              </a:spcBef>
              <a:buSzTx/>
              <a:buFontTx/>
              <a:buNone/>
              <a:defRPr i="1" sz="42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 defTabSz="584200">
              <a:spcBef>
                <a:spcPts val="2400"/>
              </a:spcBef>
              <a:buSzTx/>
              <a:buFontTx/>
              <a:buNone/>
              <a:defRPr sz="2200"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 defTabSz="584200">
              <a:spcBef>
                <a:spcPts val="2400"/>
              </a:spcBef>
              <a:buSzTx/>
              <a:buFont typeface="Lucida Grande"/>
              <a:buNone/>
              <a:defRPr sz="2200"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 defTabSz="584200">
              <a:spcBef>
                <a:spcPts val="2400"/>
              </a:spcBef>
              <a:buSzTx/>
              <a:buFont typeface="Lucida Grande"/>
              <a:buNone/>
              <a:defRPr sz="1400"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 defTabSz="584200">
              <a:spcBef>
                <a:spcPts val="2400"/>
              </a:spcBef>
              <a:buSzTx/>
              <a:buFont typeface="Lucida Grande"/>
              <a:buNone/>
              <a:defRPr sz="11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5" name="Shape 325"/>
          <p:cNvSpPr/>
          <p:nvPr>
            <p:ph type="sldNum" sz="quarter" idx="2"/>
          </p:nvPr>
        </p:nvSpPr>
        <p:spPr>
          <a:xfrm>
            <a:off x="10892097" y="8162925"/>
            <a:ext cx="201912" cy="203200"/>
          </a:xfrm>
          <a:prstGeom prst="rect">
            <a:avLst/>
          </a:prstGeom>
        </p:spPr>
        <p:txBody>
          <a:bodyPr wrap="none" lIns="38100" tIns="38100" rIns="38100" bIns="38100" anchor="t"/>
          <a:lstStyle>
            <a:lvl1pPr defTabSz="584200">
              <a:defRPr i="1" sz="8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body" idx="1"/>
          </p:nvPr>
        </p:nvSpPr>
        <p:spPr>
          <a:xfrm>
            <a:off x="1327149" y="698498"/>
            <a:ext cx="10350502" cy="834390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ctr" defTabSz="584200">
              <a:lnSpc>
                <a:spcPct val="120000"/>
              </a:lnSpc>
              <a:spcBef>
                <a:spcPts val="2400"/>
              </a:spcBef>
              <a:buSzTx/>
              <a:buFontTx/>
              <a:buNone/>
              <a:defRPr i="1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  <a:lvl2pPr marL="0" indent="0" algn="ctr" defTabSz="584200">
              <a:lnSpc>
                <a:spcPct val="120000"/>
              </a:lnSpc>
              <a:spcBef>
                <a:spcPts val="2400"/>
              </a:spcBef>
              <a:buSzTx/>
              <a:buFontTx/>
              <a:buNone/>
              <a:defRPr i="1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2pPr>
            <a:lvl3pPr marL="0" indent="0" algn="ctr" defTabSz="584200">
              <a:lnSpc>
                <a:spcPct val="120000"/>
              </a:lnSpc>
              <a:spcBef>
                <a:spcPts val="2400"/>
              </a:spcBef>
              <a:buSzTx/>
              <a:buFontTx/>
              <a:buNone/>
              <a:defRPr i="1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3pPr>
            <a:lvl4pPr marL="0" indent="0" algn="ctr" defTabSz="584200">
              <a:lnSpc>
                <a:spcPct val="120000"/>
              </a:lnSpc>
              <a:spcBef>
                <a:spcPts val="2400"/>
              </a:spcBef>
              <a:buSzTx/>
              <a:buFontTx/>
              <a:buNone/>
              <a:defRPr i="1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4pPr>
            <a:lvl5pPr marL="0" indent="0" algn="ctr" defTabSz="584200">
              <a:lnSpc>
                <a:spcPct val="120000"/>
              </a:lnSpc>
              <a:spcBef>
                <a:spcPts val="2400"/>
              </a:spcBef>
              <a:buSzTx/>
              <a:buFontTx/>
              <a:buNone/>
              <a:defRPr i="1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3" name="Shape 333"/>
          <p:cNvSpPr/>
          <p:nvPr>
            <p:ph type="sldNum" sz="quarter" idx="2"/>
          </p:nvPr>
        </p:nvSpPr>
        <p:spPr>
          <a:xfrm>
            <a:off x="12383111" y="9258300"/>
            <a:ext cx="241435" cy="241298"/>
          </a:xfrm>
          <a:prstGeom prst="rect">
            <a:avLst/>
          </a:prstGeom>
        </p:spPr>
        <p:txBody>
          <a:bodyPr wrap="none" lIns="50798" tIns="50798" rIns="50798" bIns="50798" anchor="t"/>
          <a:lstStyle>
            <a:lvl1pPr defTabSz="584200">
              <a:defRPr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2019269" y="1574638"/>
            <a:ext cx="8978961" cy="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41" name="Shape 341"/>
          <p:cNvSpPr/>
          <p:nvPr/>
        </p:nvSpPr>
        <p:spPr>
          <a:xfrm flipV="1">
            <a:off x="2019287" y="367546"/>
            <a:ext cx="8978926" cy="43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42" name="Shape 342"/>
          <p:cNvSpPr/>
          <p:nvPr>
            <p:ph type="title"/>
          </p:nvPr>
        </p:nvSpPr>
        <p:spPr>
          <a:xfrm>
            <a:off x="2019299" y="-1"/>
            <a:ext cx="8966202" cy="1930402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70000"/>
              </a:lnSpc>
              <a:defRPr b="1" cap="all" spc="-200" sz="50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3" name="Shape 343"/>
          <p:cNvSpPr/>
          <p:nvPr>
            <p:ph type="sldNum" sz="quarter" idx="2"/>
          </p:nvPr>
        </p:nvSpPr>
        <p:spPr>
          <a:xfrm>
            <a:off x="12383111" y="9258300"/>
            <a:ext cx="241435" cy="241298"/>
          </a:xfrm>
          <a:prstGeom prst="rect">
            <a:avLst/>
          </a:prstGeom>
        </p:spPr>
        <p:txBody>
          <a:bodyPr wrap="none" lIns="50798" tIns="50798" rIns="50798" bIns="50798" anchor="t"/>
          <a:lstStyle>
            <a:lvl1pPr defTabSz="584200">
              <a:defRPr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149" y="8450815"/>
            <a:ext cx="4102102" cy="637072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1231899" y="4394043"/>
            <a:ext cx="10553703" cy="24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1226228" y="6362540"/>
            <a:ext cx="10565044" cy="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353" name="Shape 353"/>
          <p:cNvSpPr/>
          <p:nvPr>
            <p:ph type="title"/>
          </p:nvPr>
        </p:nvSpPr>
        <p:spPr>
          <a:xfrm>
            <a:off x="539748" y="4140199"/>
            <a:ext cx="11925304" cy="2476502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60000"/>
              </a:lnSpc>
              <a:defRPr cap="all" spc="-410" sz="8200">
                <a:solidFill>
                  <a:srgbClr val="00B56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4" name="Shape 354"/>
          <p:cNvSpPr/>
          <p:nvPr>
            <p:ph type="body" sz="half" idx="1"/>
          </p:nvPr>
        </p:nvSpPr>
        <p:spPr>
          <a:xfrm>
            <a:off x="2146299" y="6616700"/>
            <a:ext cx="8712202" cy="31369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2" indent="-423332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4" indent="-544284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5" name="Shape 355"/>
          <p:cNvSpPr/>
          <p:nvPr>
            <p:ph type="sldNum" sz="quarter" idx="2"/>
          </p:nvPr>
        </p:nvSpPr>
        <p:spPr>
          <a:xfrm>
            <a:off x="6285653" y="9040141"/>
            <a:ext cx="3034455" cy="520701"/>
          </a:xfrm>
          <a:prstGeom prst="rect">
            <a:avLst/>
          </a:prstGeom>
        </p:spPr>
        <p:txBody>
          <a:bodyPr wrap="none" lIns="50798" tIns="50798" rIns="50798" bIns="50798" anchor="t"/>
          <a:lstStyle>
            <a:lvl1pPr defTabSz="584200">
              <a:defRPr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584200">
              <a:defRPr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3" name="Shape 363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algn="ctr" defTabSz="584200">
              <a:spcBef>
                <a:spcPts val="0"/>
              </a:spcBef>
              <a:buSzTx/>
              <a:buFontTx/>
              <a:buNone/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 defTabSz="584200">
              <a:spcBef>
                <a:spcPts val="0"/>
              </a:spcBef>
              <a:buSzTx/>
              <a:buFontTx/>
              <a:buNone/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 defTabSz="584200">
              <a:spcBef>
                <a:spcPts val="0"/>
              </a:spcBef>
              <a:buSzTx/>
              <a:buFontTx/>
              <a:buNone/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 defTabSz="584200">
              <a:spcBef>
                <a:spcPts val="0"/>
              </a:spcBef>
              <a:buSzTx/>
              <a:buFontTx/>
              <a:buNone/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 defTabSz="584200">
              <a:spcBef>
                <a:spcPts val="0"/>
              </a:spcBef>
              <a:buSzTx/>
              <a:buFontTx/>
              <a:buNone/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Shape 36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algn="ctr" defTabSz="584200"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2" name="Shape 372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algn="ctr" defTabSz="584200"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 lIns="50800" tIns="50800" rIns="50800" bIns="50800"/>
          <a:lstStyle>
            <a:lvl1pPr defTabSz="584200">
              <a:defRPr sz="8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444500" indent="-444500" defTabSz="584200">
              <a:spcBef>
                <a:spcPts val="4200"/>
              </a:spcBef>
              <a:buSzPct val="75000"/>
              <a:buFontTx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89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indent="-444500" defTabSz="584200">
              <a:spcBef>
                <a:spcPts val="4200"/>
              </a:spcBef>
              <a:buSzPct val="75000"/>
              <a:buFontTx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780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222500" indent="-444500" defTabSz="584200">
              <a:spcBef>
                <a:spcPts val="4200"/>
              </a:spcBef>
              <a:buSzPct val="75000"/>
              <a:buFontTx/>
              <a:buChar char="•"/>
              <a:defRPr sz="3600"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1" name="Shape 381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algn="ctr" defTabSz="584200">
              <a:defRPr sz="1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xfrm>
            <a:off x="1027289" y="6267591"/>
            <a:ext cx="11054081" cy="1937174"/>
          </a:xfrm>
          <a:prstGeom prst="rect">
            <a:avLst/>
          </a:prstGeom>
        </p:spPr>
        <p:txBody>
          <a:bodyPr anchor="t"/>
          <a:lstStyle>
            <a:lvl1pPr algn="l">
              <a:defRPr b="1" cap="all" sz="56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1027289" y="4133991"/>
            <a:ext cx="11054081" cy="213360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9320107" y="9114112"/>
            <a:ext cx="3034454" cy="37134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" name="image4.png" descr="20131228_PPT模板_QCon-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0323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39150" y="8450815"/>
            <a:ext cx="4102100" cy="637071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Shape 50"/>
          <p:cNvSpPr/>
          <p:nvPr/>
        </p:nvSpPr>
        <p:spPr>
          <a:xfrm>
            <a:off x="1231900" y="4394042"/>
            <a:ext cx="10553701" cy="248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1" name="Shape 51"/>
          <p:cNvSpPr/>
          <p:nvPr/>
        </p:nvSpPr>
        <p:spPr>
          <a:xfrm>
            <a:off x="1226228" y="6362540"/>
            <a:ext cx="10565043" cy="7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539749" y="4140200"/>
            <a:ext cx="11925301" cy="2476500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60000"/>
              </a:lnSpc>
              <a:defRPr cap="all" spc="-410" sz="8200">
                <a:solidFill>
                  <a:srgbClr val="00B56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half" idx="1"/>
          </p:nvPr>
        </p:nvSpPr>
        <p:spPr>
          <a:xfrm>
            <a:off x="2146299" y="6616700"/>
            <a:ext cx="8712201" cy="3136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3pPr>
            <a:lvl4pPr marL="740833" indent="-423333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4pPr>
            <a:lvl5pPr marL="1179284" indent="-544284" defTabSz="584200">
              <a:spcBef>
                <a:spcPts val="1200"/>
              </a:spcBef>
              <a:buFontTx/>
              <a:buChar char="•"/>
              <a:defRPr sz="2400">
                <a:solidFill>
                  <a:srgbClr val="515151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xfrm>
            <a:off x="6285653" y="9040141"/>
            <a:ext cx="3034455" cy="520701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spc="170" sz="900">
                <a:solidFill>
                  <a:srgbClr val="929396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with Title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019269" y="1574637"/>
            <a:ext cx="8978961" cy="6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2" name="Shape 62"/>
          <p:cNvSpPr/>
          <p:nvPr/>
        </p:nvSpPr>
        <p:spPr>
          <a:xfrm flipV="1">
            <a:off x="2019287" y="367545"/>
            <a:ext cx="8978926" cy="433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2019299" y="-1"/>
            <a:ext cx="8966201" cy="1930401"/>
          </a:xfrm>
          <a:prstGeom prst="rect">
            <a:avLst/>
          </a:prstGeom>
        </p:spPr>
        <p:txBody>
          <a:bodyPr lIns="0" tIns="0" rIns="0" bIns="0"/>
          <a:lstStyle>
            <a:lvl1pPr defTabSz="584200">
              <a:lnSpc>
                <a:spcPct val="70000"/>
              </a:lnSpc>
              <a:defRPr b="1" cap="all" spc="-199" sz="5000">
                <a:solidFill>
                  <a:srgbClr val="F78F31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12484709" y="9258300"/>
            <a:ext cx="139837" cy="1397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i="1"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idx="1"/>
          </p:nvPr>
        </p:nvSpPr>
        <p:spPr>
          <a:xfrm>
            <a:off x="1327149" y="698499"/>
            <a:ext cx="10350501" cy="8343901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defTabSz="584200">
              <a:spcBef>
                <a:spcPts val="12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Helvetica"/>
              </a:defRPr>
            </a:lvl1pPr>
            <a:lvl2pPr marL="0" indent="0" defTabSz="584200">
              <a:spcBef>
                <a:spcPts val="12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293076" indent="-293076" defTabSz="584200">
              <a:spcBef>
                <a:spcPts val="1200"/>
              </a:spcBef>
              <a:buFontTx/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740833" indent="-423333" defTabSz="584200">
              <a:spcBef>
                <a:spcPts val="1200"/>
              </a:spcBef>
              <a:buFontTx/>
              <a:buChar char="•"/>
              <a:defRPr sz="2400">
                <a:latin typeface="+mn-lt"/>
                <a:ea typeface="+mn-ea"/>
                <a:cs typeface="+mn-cs"/>
                <a:sym typeface="Helvetica"/>
              </a:defRPr>
            </a:lvl4pPr>
            <a:lvl5pPr marL="1179285" indent="-544285" defTabSz="584200">
              <a:spcBef>
                <a:spcPts val="1200"/>
              </a:spcBef>
              <a:buFontTx/>
              <a:buChar char="•"/>
              <a:defRPr sz="24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/>
          <p:nvPr>
            <p:ph type="sldNum" sz="quarter" idx="2"/>
          </p:nvPr>
        </p:nvSpPr>
        <p:spPr>
          <a:xfrm>
            <a:off x="12484709" y="9258300"/>
            <a:ext cx="139837" cy="139700"/>
          </a:xfrm>
          <a:prstGeom prst="rect">
            <a:avLst/>
          </a:prstGeom>
        </p:spPr>
        <p:txBody>
          <a:bodyPr wrap="none" lIns="0" tIns="0" rIns="0" bIns="0" anchor="t"/>
          <a:lstStyle>
            <a:lvl1pPr defTabSz="584200">
              <a:defRPr i="1"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flipV="1">
            <a:off x="393699" y="1193478"/>
            <a:ext cx="12230102" cy="32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80" name="Shape 80"/>
          <p:cNvSpPr/>
          <p:nvPr>
            <p:ph type="title"/>
          </p:nvPr>
        </p:nvSpPr>
        <p:spPr>
          <a:xfrm>
            <a:off x="380999" y="234949"/>
            <a:ext cx="12242801" cy="723901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lnSpc>
                <a:spcPct val="70000"/>
              </a:lnSpc>
              <a:defRPr b="1" cap="all" spc="-136" sz="34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xfrm>
            <a:off x="380999" y="1422399"/>
            <a:ext cx="12242801" cy="7632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lnSpc>
                <a:spcPct val="80000"/>
              </a:lnSpc>
              <a:spcBef>
                <a:spcPts val="2400"/>
              </a:spcBef>
              <a:buSzTx/>
              <a:buFontTx/>
              <a:buNone/>
              <a:defRPr>
                <a:latin typeface="+mn-lt"/>
                <a:ea typeface="+mn-ea"/>
                <a:cs typeface="+mn-cs"/>
                <a:sym typeface="Helvetica"/>
              </a:defRPr>
            </a:lvl1pPr>
            <a:lvl2pPr marL="0" indent="0" defTabSz="584200">
              <a:spcBef>
                <a:spcPts val="24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293076" indent="-293076" defTabSz="584200">
              <a:spcBef>
                <a:spcPts val="1200"/>
              </a:spcBef>
              <a:buClr>
                <a:srgbClr val="00B56E"/>
              </a:buClr>
              <a:buFont typeface="Lucida Grande"/>
              <a:buChar char="■"/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599722" indent="-282222" defTabSz="584200">
              <a:spcBef>
                <a:spcPts val="1200"/>
              </a:spcBef>
              <a:buClr>
                <a:srgbClr val="00B56E"/>
              </a:buClr>
              <a:buFont typeface="Lucida Grande"/>
              <a:buChar char="●"/>
              <a:defRPr sz="1600">
                <a:latin typeface="+mn-lt"/>
                <a:ea typeface="+mn-ea"/>
                <a:cs typeface="+mn-cs"/>
                <a:sym typeface="Helvetica"/>
              </a:defRPr>
            </a:lvl4pPr>
            <a:lvl5pPr marL="907142" indent="-272142" defTabSz="584200">
              <a:spcBef>
                <a:spcPts val="1200"/>
              </a:spcBef>
              <a:buClr>
                <a:srgbClr val="00B56E"/>
              </a:buClr>
              <a:buFont typeface="Lucida Grande"/>
              <a:buChar char="-"/>
              <a:defRPr sz="12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xfrm>
            <a:off x="12383107" y="9258300"/>
            <a:ext cx="241438" cy="2413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defTabSz="584200">
              <a:defRPr i="1"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Spi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 flipV="1">
            <a:off x="393699" y="1193478"/>
            <a:ext cx="12230102" cy="322"/>
          </a:xfrm>
          <a:prstGeom prst="line">
            <a:avLst/>
          </a:prstGeom>
          <a:ln w="127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1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90" name="Shape 90"/>
          <p:cNvSpPr/>
          <p:nvPr>
            <p:ph type="title"/>
          </p:nvPr>
        </p:nvSpPr>
        <p:spPr>
          <a:xfrm>
            <a:off x="380999" y="234949"/>
            <a:ext cx="12242801" cy="723901"/>
          </a:xfrm>
          <a:prstGeom prst="rect">
            <a:avLst/>
          </a:prstGeom>
        </p:spPr>
        <p:txBody>
          <a:bodyPr lIns="0" tIns="0" rIns="0" bIns="0"/>
          <a:lstStyle>
            <a:lvl1pPr algn="l" defTabSz="584200">
              <a:lnSpc>
                <a:spcPct val="70000"/>
              </a:lnSpc>
              <a:defRPr b="1" cap="all" spc="-136" sz="34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1" name="Shape 91"/>
          <p:cNvSpPr/>
          <p:nvPr>
            <p:ph type="body" sz="half" idx="1"/>
          </p:nvPr>
        </p:nvSpPr>
        <p:spPr>
          <a:xfrm>
            <a:off x="6502400" y="1422399"/>
            <a:ext cx="6121400" cy="76327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defTabSz="584200">
              <a:lnSpc>
                <a:spcPct val="80000"/>
              </a:lnSpc>
              <a:spcBef>
                <a:spcPts val="2400"/>
              </a:spcBef>
              <a:buSzTx/>
              <a:buFontTx/>
              <a:buNone/>
              <a:defRPr>
                <a:latin typeface="+mn-lt"/>
                <a:ea typeface="+mn-ea"/>
                <a:cs typeface="+mn-cs"/>
                <a:sym typeface="Helvetica"/>
              </a:defRPr>
            </a:lvl1pPr>
            <a:lvl2pPr marL="0" indent="0" defTabSz="584200">
              <a:spcBef>
                <a:spcPts val="240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Helvetica"/>
              </a:defRPr>
            </a:lvl2pPr>
            <a:lvl3pPr marL="293076" indent="-293076" defTabSz="584200">
              <a:spcBef>
                <a:spcPts val="1200"/>
              </a:spcBef>
              <a:buClr>
                <a:srgbClr val="00B56E"/>
              </a:buClr>
              <a:buFont typeface="Lucida Grande"/>
              <a:buChar char="■"/>
              <a:defRPr sz="2400">
                <a:latin typeface="+mn-lt"/>
                <a:ea typeface="+mn-ea"/>
                <a:cs typeface="+mn-cs"/>
                <a:sym typeface="Helvetica"/>
              </a:defRPr>
            </a:lvl3pPr>
            <a:lvl4pPr marL="599722" indent="-282222" defTabSz="584200">
              <a:spcBef>
                <a:spcPts val="1200"/>
              </a:spcBef>
              <a:buClr>
                <a:srgbClr val="00B56E"/>
              </a:buClr>
              <a:buFont typeface="Lucida Grande"/>
              <a:buChar char="●"/>
              <a:defRPr sz="1600">
                <a:latin typeface="+mn-lt"/>
                <a:ea typeface="+mn-ea"/>
                <a:cs typeface="+mn-cs"/>
                <a:sym typeface="Helvetica"/>
              </a:defRPr>
            </a:lvl4pPr>
            <a:lvl5pPr marL="907142" indent="-272142" defTabSz="584200">
              <a:spcBef>
                <a:spcPts val="1200"/>
              </a:spcBef>
              <a:buClr>
                <a:srgbClr val="00B56E"/>
              </a:buClr>
              <a:buFont typeface="Lucida Grande"/>
              <a:buChar char="-"/>
              <a:defRPr sz="12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12383107" y="9258300"/>
            <a:ext cx="241438" cy="241300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defTabSz="584200">
              <a:defRPr i="1" sz="900">
                <a:solidFill>
                  <a:srgbClr val="92939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5.xml"/><Relationship Id="rId38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3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20131228_PPT模板_QCon-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3000323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650239" y="130950"/>
            <a:ext cx="11704322" cy="21448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650239" y="2275839"/>
            <a:ext cx="11704322" cy="7477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9320107" y="8779792"/>
            <a:ext cx="3034454" cy="52070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>
              <a:defRPr sz="16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2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71487" marR="0" indent="-471487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06235" marR="0" indent="-449035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333500" marR="0" indent="-4191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74520" marR="0" indent="-50292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331720" marR="0" indent="-50292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788920" marR="0" indent="-50292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246120" marR="0" indent="-50292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703320" marR="0" indent="-50292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160520" marR="0" indent="-50292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9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3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hyperlink" Target="http://wldandan.github.com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1.png"/><Relationship Id="rId3" Type="http://schemas.openxmlformats.org/officeDocument/2006/relationships/image" Target="../media/image1.tif"/><Relationship Id="rId4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微服务架构设计原则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522" name="Shape 522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3" name="Shape 523"/>
          <p:cNvSpPr/>
          <p:nvPr/>
        </p:nvSpPr>
        <p:spPr>
          <a:xfrm>
            <a:off x="1413151" y="2053944"/>
            <a:ext cx="2557429" cy="602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去中心化</a:t>
            </a:r>
          </a:p>
        </p:txBody>
      </p:sp>
      <p:sp>
        <p:nvSpPr>
          <p:cNvPr id="524" name="Shape 524"/>
          <p:cNvSpPr/>
          <p:nvPr/>
        </p:nvSpPr>
        <p:spPr>
          <a:xfrm>
            <a:off x="3783278" y="2071724"/>
            <a:ext cx="4380600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用合适的技术解决问题</a:t>
            </a:r>
          </a:p>
        </p:txBody>
      </p:sp>
      <p:pic>
        <p:nvPicPr>
          <p:cNvPr id="52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5067" y="3076105"/>
            <a:ext cx="8727367" cy="57445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528" name="Shape 528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9" name="Shape 529"/>
          <p:cNvSpPr/>
          <p:nvPr/>
        </p:nvSpPr>
        <p:spPr>
          <a:xfrm>
            <a:off x="1413151" y="2053944"/>
            <a:ext cx="2557429" cy="602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去中心化</a:t>
            </a:r>
          </a:p>
        </p:txBody>
      </p:sp>
      <p:sp>
        <p:nvSpPr>
          <p:cNvPr id="530" name="Shape 530"/>
          <p:cNvSpPr/>
          <p:nvPr/>
        </p:nvSpPr>
        <p:spPr>
          <a:xfrm>
            <a:off x="3783278" y="2071724"/>
            <a:ext cx="4380600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用合适的技术解决问题</a:t>
            </a:r>
          </a:p>
        </p:txBody>
      </p:sp>
      <p:pic>
        <p:nvPicPr>
          <p:cNvPr id="5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771" y="2923323"/>
            <a:ext cx="10321258" cy="5929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微服务架构原则</a:t>
            </a:r>
          </a:p>
        </p:txBody>
      </p:sp>
      <p:sp>
        <p:nvSpPr>
          <p:cNvPr id="534" name="Shape 534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537" name="Group 537"/>
          <p:cNvGrpSpPr/>
          <p:nvPr/>
        </p:nvGrpSpPr>
        <p:grpSpPr>
          <a:xfrm>
            <a:off x="1476130" y="3283437"/>
            <a:ext cx="10052540" cy="6200512"/>
            <a:chOff x="0" y="0"/>
            <a:chExt cx="10052539" cy="6200510"/>
          </a:xfrm>
        </p:grpSpPr>
        <p:pic>
          <p:nvPicPr>
            <p:cNvPr id="535" name="pasted-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052540" cy="56565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36" name="Shape 536"/>
            <p:cNvSpPr/>
            <p:nvPr/>
          </p:nvSpPr>
          <p:spPr>
            <a:xfrm>
              <a:off x="2981218" y="4930510"/>
              <a:ext cx="4195821" cy="12700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</p:grpSp>
      <p:sp>
        <p:nvSpPr>
          <p:cNvPr id="538" name="Shape 538"/>
          <p:cNvSpPr/>
          <p:nvPr/>
        </p:nvSpPr>
        <p:spPr>
          <a:xfrm>
            <a:off x="1413151" y="2053944"/>
            <a:ext cx="2557429" cy="602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去中心化</a:t>
            </a:r>
          </a:p>
        </p:txBody>
      </p:sp>
      <p:sp>
        <p:nvSpPr>
          <p:cNvPr id="539" name="Shape 539"/>
          <p:cNvSpPr/>
          <p:nvPr/>
        </p:nvSpPr>
        <p:spPr>
          <a:xfrm>
            <a:off x="3679737" y="2071724"/>
            <a:ext cx="2856599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业务数据分离</a:t>
            </a:r>
          </a:p>
        </p:txBody>
      </p:sp>
      <p:sp>
        <p:nvSpPr>
          <p:cNvPr id="540" name="Shape 540"/>
          <p:cNvSpPr/>
          <p:nvPr/>
        </p:nvSpPr>
        <p:spPr>
          <a:xfrm>
            <a:off x="7323552" y="7647905"/>
            <a:ext cx="3362199" cy="512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数据库作为集成点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545" name="Shape 545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6" name="Shape 546"/>
          <p:cNvSpPr/>
          <p:nvPr/>
        </p:nvSpPr>
        <p:spPr>
          <a:xfrm>
            <a:off x="1413151" y="2053944"/>
            <a:ext cx="2557429" cy="602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去中心化</a:t>
            </a:r>
          </a:p>
        </p:txBody>
      </p:sp>
      <p:sp>
        <p:nvSpPr>
          <p:cNvPr id="547" name="Shape 547"/>
          <p:cNvSpPr/>
          <p:nvPr/>
        </p:nvSpPr>
        <p:spPr>
          <a:xfrm>
            <a:off x="3679737" y="2071724"/>
            <a:ext cx="2856599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业务数据分离</a:t>
            </a:r>
          </a:p>
        </p:txBody>
      </p:sp>
      <p:grpSp>
        <p:nvGrpSpPr>
          <p:cNvPr id="557" name="Group 557"/>
          <p:cNvGrpSpPr/>
          <p:nvPr/>
        </p:nvGrpSpPr>
        <p:grpSpPr>
          <a:xfrm>
            <a:off x="930655" y="3039284"/>
            <a:ext cx="2831199" cy="4709269"/>
            <a:chOff x="0" y="0"/>
            <a:chExt cx="2831198" cy="4709267"/>
          </a:xfrm>
        </p:grpSpPr>
        <p:sp>
          <p:nvSpPr>
            <p:cNvPr id="548" name="Shape 548"/>
            <p:cNvSpPr/>
            <p:nvPr/>
          </p:nvSpPr>
          <p:spPr>
            <a:xfrm>
              <a:off x="0" y="0"/>
              <a:ext cx="2831199" cy="4709268"/>
            </a:xfrm>
            <a:prstGeom prst="roundRect">
              <a:avLst>
                <a:gd name="adj" fmla="val 1754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  <p:grpSp>
          <p:nvGrpSpPr>
            <p:cNvPr id="553" name="Group 553"/>
            <p:cNvGrpSpPr/>
            <p:nvPr/>
          </p:nvGrpSpPr>
          <p:grpSpPr>
            <a:xfrm>
              <a:off x="95598" y="1845205"/>
              <a:ext cx="2670174" cy="2081110"/>
              <a:chOff x="0" y="0"/>
              <a:chExt cx="2670172" cy="2081109"/>
            </a:xfrm>
          </p:grpSpPr>
          <p:sp>
            <p:nvSpPr>
              <p:cNvPr id="549" name="Shape 549"/>
              <p:cNvSpPr/>
              <p:nvPr/>
            </p:nvSpPr>
            <p:spPr>
              <a:xfrm>
                <a:off x="0" y="0"/>
                <a:ext cx="2670173" cy="2081110"/>
              </a:xfrm>
              <a:prstGeom prst="roundRect">
                <a:avLst>
                  <a:gd name="adj" fmla="val 8955"/>
                </a:avLst>
              </a:prstGeom>
              <a:solidFill>
                <a:srgbClr val="0365C0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2388334">
                  <a:srgbClr val="000000">
                    <a:alpha val="7931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550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16772" y="800953"/>
                <a:ext cx="1436629" cy="968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51" name="Shape 551"/>
              <p:cNvSpPr/>
              <p:nvPr/>
            </p:nvSpPr>
            <p:spPr>
              <a:xfrm>
                <a:off x="581306" y="194242"/>
                <a:ext cx="1435665" cy="4010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用户会话</a:t>
                </a:r>
              </a:p>
            </p:txBody>
          </p:sp>
          <p:sp>
            <p:nvSpPr>
              <p:cNvPr id="552" name="Shape 552"/>
              <p:cNvSpPr/>
              <p:nvPr/>
            </p:nvSpPr>
            <p:spPr>
              <a:xfrm>
                <a:off x="863503" y="1152359"/>
                <a:ext cx="943167" cy="46932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Redis</a:t>
                </a:r>
              </a:p>
            </p:txBody>
          </p:sp>
        </p:grpSp>
        <p:sp>
          <p:nvSpPr>
            <p:cNvPr id="554" name="Shape 554"/>
            <p:cNvSpPr/>
            <p:nvPr/>
          </p:nvSpPr>
          <p:spPr>
            <a:xfrm>
              <a:off x="380212" y="188946"/>
              <a:ext cx="2183678" cy="712728"/>
            </a:xfrm>
            <a:prstGeom prst="rect">
              <a:avLst/>
            </a:prstGeom>
            <a:solidFill>
              <a:srgbClr val="0365C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会话服务</a:t>
              </a:r>
            </a:p>
          </p:txBody>
        </p:sp>
        <p:sp>
          <p:nvSpPr>
            <p:cNvPr id="555" name="Shape 555"/>
            <p:cNvSpPr/>
            <p:nvPr/>
          </p:nvSpPr>
          <p:spPr>
            <a:xfrm flipV="1">
              <a:off x="1456054" y="946981"/>
              <a:ext cx="1" cy="789494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16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556" name="Shape 556"/>
            <p:cNvSpPr/>
            <p:nvPr/>
          </p:nvSpPr>
          <p:spPr>
            <a:xfrm>
              <a:off x="687000" y="4035045"/>
              <a:ext cx="1457199" cy="512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defTabSz="584200">
                <a:spcBef>
                  <a:spcPts val="1200"/>
                </a:spcBef>
                <a:buClr>
                  <a:srgbClr val="00B56E"/>
                </a:buClr>
                <a:buFont typeface="Lucida Grande"/>
                <a:defRPr b="1" sz="3000"/>
              </a:lvl1pPr>
            </a:lstStyle>
            <a:p>
              <a:pPr/>
              <a:r>
                <a:t>上下文</a:t>
              </a:r>
            </a:p>
          </p:txBody>
        </p:sp>
      </p:grpSp>
      <p:grpSp>
        <p:nvGrpSpPr>
          <p:cNvPr id="565" name="Group 565"/>
          <p:cNvGrpSpPr/>
          <p:nvPr/>
        </p:nvGrpSpPr>
        <p:grpSpPr>
          <a:xfrm>
            <a:off x="4935655" y="3039284"/>
            <a:ext cx="2831199" cy="4709269"/>
            <a:chOff x="10162" y="0"/>
            <a:chExt cx="2831198" cy="4709267"/>
          </a:xfrm>
        </p:grpSpPr>
        <p:sp>
          <p:nvSpPr>
            <p:cNvPr id="558" name="Shape 558"/>
            <p:cNvSpPr/>
            <p:nvPr/>
          </p:nvSpPr>
          <p:spPr>
            <a:xfrm>
              <a:off x="10162" y="0"/>
              <a:ext cx="2831200" cy="4709268"/>
            </a:xfrm>
            <a:prstGeom prst="roundRect">
              <a:avLst>
                <a:gd name="adj" fmla="val 1754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  <p:grpSp>
          <p:nvGrpSpPr>
            <p:cNvPr id="562" name="Group 562"/>
            <p:cNvGrpSpPr/>
            <p:nvPr/>
          </p:nvGrpSpPr>
          <p:grpSpPr>
            <a:xfrm>
              <a:off x="53221" y="1845205"/>
              <a:ext cx="2670174" cy="2081110"/>
              <a:chOff x="0" y="0"/>
              <a:chExt cx="2670172" cy="2081109"/>
            </a:xfrm>
          </p:grpSpPr>
          <p:sp>
            <p:nvSpPr>
              <p:cNvPr id="559" name="Shape 559"/>
              <p:cNvSpPr/>
              <p:nvPr/>
            </p:nvSpPr>
            <p:spPr>
              <a:xfrm>
                <a:off x="0" y="0"/>
                <a:ext cx="2670173" cy="2081110"/>
              </a:xfrm>
              <a:prstGeom prst="roundRect">
                <a:avLst>
                  <a:gd name="adj" fmla="val 8955"/>
                </a:avLst>
              </a:prstGeom>
              <a:solidFill>
                <a:srgbClr val="773F9B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2388334">
                  <a:srgbClr val="000000">
                    <a:alpha val="7931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560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16772" y="800953"/>
                <a:ext cx="1436629" cy="968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1" name="Shape 561"/>
              <p:cNvSpPr/>
              <p:nvPr/>
            </p:nvSpPr>
            <p:spPr>
              <a:xfrm>
                <a:off x="581306" y="194242"/>
                <a:ext cx="1435665" cy="4010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购物车</a:t>
                </a:r>
              </a:p>
            </p:txBody>
          </p:sp>
        </p:grpSp>
        <p:sp>
          <p:nvSpPr>
            <p:cNvPr id="563" name="Shape 563"/>
            <p:cNvSpPr/>
            <p:nvPr/>
          </p:nvSpPr>
          <p:spPr>
            <a:xfrm>
              <a:off x="343538" y="188946"/>
              <a:ext cx="2183678" cy="712728"/>
            </a:xfrm>
            <a:prstGeom prst="rect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购物车</a:t>
              </a:r>
            </a:p>
          </p:txBody>
        </p:sp>
        <p:sp>
          <p:nvSpPr>
            <p:cNvPr id="564" name="Shape 564"/>
            <p:cNvSpPr/>
            <p:nvPr/>
          </p:nvSpPr>
          <p:spPr>
            <a:xfrm flipV="1">
              <a:off x="1419379" y="959666"/>
              <a:ext cx="1" cy="789494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16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grpSp>
        <p:nvGrpSpPr>
          <p:cNvPr id="574" name="Group 574"/>
          <p:cNvGrpSpPr/>
          <p:nvPr/>
        </p:nvGrpSpPr>
        <p:grpSpPr>
          <a:xfrm>
            <a:off x="8930492" y="3039284"/>
            <a:ext cx="2831199" cy="4709269"/>
            <a:chOff x="0" y="0"/>
            <a:chExt cx="2831198" cy="4709267"/>
          </a:xfrm>
        </p:grpSpPr>
        <p:sp>
          <p:nvSpPr>
            <p:cNvPr id="566" name="Shape 566"/>
            <p:cNvSpPr/>
            <p:nvPr/>
          </p:nvSpPr>
          <p:spPr>
            <a:xfrm>
              <a:off x="0" y="0"/>
              <a:ext cx="2831199" cy="4709268"/>
            </a:xfrm>
            <a:prstGeom prst="roundRect">
              <a:avLst>
                <a:gd name="adj" fmla="val 17547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custDash>
                <a:ds d="200000" sp="200000"/>
              </a:custDash>
              <a:miter lim="400000"/>
            </a:ln>
            <a:effectLst>
              <a:outerShdw sx="100000" sy="100000" kx="0" ky="0" algn="b" rotWithShape="0" blurRad="50800" dist="25400" dir="540000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  <p:grpSp>
          <p:nvGrpSpPr>
            <p:cNvPr id="571" name="Group 571"/>
            <p:cNvGrpSpPr/>
            <p:nvPr/>
          </p:nvGrpSpPr>
          <p:grpSpPr>
            <a:xfrm>
              <a:off x="88900" y="1810760"/>
              <a:ext cx="2670173" cy="2081111"/>
              <a:chOff x="0" y="0"/>
              <a:chExt cx="2670172" cy="2081109"/>
            </a:xfrm>
          </p:grpSpPr>
          <p:sp>
            <p:nvSpPr>
              <p:cNvPr id="567" name="Shape 567"/>
              <p:cNvSpPr/>
              <p:nvPr/>
            </p:nvSpPr>
            <p:spPr>
              <a:xfrm>
                <a:off x="0" y="0"/>
                <a:ext cx="2670173" cy="2081110"/>
              </a:xfrm>
              <a:prstGeom prst="roundRect">
                <a:avLst>
                  <a:gd name="adj" fmla="val 8955"/>
                </a:avLst>
              </a:prstGeom>
              <a:solidFill>
                <a:srgbClr val="00882B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2388334">
                  <a:srgbClr val="000000">
                    <a:alpha val="7931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568" name="pasted-image.png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616772" y="800953"/>
                <a:ext cx="1436629" cy="96889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569" name="Shape 569"/>
              <p:cNvSpPr/>
              <p:nvPr/>
            </p:nvSpPr>
            <p:spPr>
              <a:xfrm>
                <a:off x="581306" y="194242"/>
                <a:ext cx="1435665" cy="4010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产品数据</a:t>
                </a:r>
              </a:p>
            </p:txBody>
          </p:sp>
          <p:sp>
            <p:nvSpPr>
              <p:cNvPr id="570" name="Shape 570"/>
              <p:cNvSpPr/>
              <p:nvPr/>
            </p:nvSpPr>
            <p:spPr>
              <a:xfrm>
                <a:off x="841633" y="1177681"/>
                <a:ext cx="986907" cy="4185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algn="ctr" defTabSz="584200">
                  <a:defRPr b="1" sz="21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Mongo</a:t>
                </a:r>
              </a:p>
            </p:txBody>
          </p:sp>
        </p:grpSp>
        <p:sp>
          <p:nvSpPr>
            <p:cNvPr id="572" name="Shape 572"/>
            <p:cNvSpPr/>
            <p:nvPr/>
          </p:nvSpPr>
          <p:spPr>
            <a:xfrm>
              <a:off x="315793" y="141817"/>
              <a:ext cx="2183678" cy="712728"/>
            </a:xfrm>
            <a:prstGeom prst="rect">
              <a:avLst/>
            </a:prstGeom>
            <a:solidFill>
              <a:srgbClr val="00882B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/>
              <a:r>
                <a:t>产品服务</a:t>
              </a:r>
            </a:p>
          </p:txBody>
        </p:sp>
        <p:sp>
          <p:nvSpPr>
            <p:cNvPr id="573" name="Shape 573"/>
            <p:cNvSpPr/>
            <p:nvPr/>
          </p:nvSpPr>
          <p:spPr>
            <a:xfrm flipV="1">
              <a:off x="1378949" y="937906"/>
              <a:ext cx="1" cy="789494"/>
            </a:xfrm>
            <a:prstGeom prst="line">
              <a:avLst/>
            </a:prstGeom>
            <a:noFill/>
            <a:ln w="127000" cap="flat">
              <a:solidFill>
                <a:schemeClr val="accent1"/>
              </a:solidFill>
              <a:prstDash val="solid"/>
              <a:bevel/>
              <a:tailEnd type="triangle" w="med" len="med"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16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575" name="Shape 575"/>
          <p:cNvSpPr/>
          <p:nvPr/>
        </p:nvSpPr>
        <p:spPr>
          <a:xfrm>
            <a:off x="5622655" y="7034958"/>
            <a:ext cx="1457199" cy="512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上下文</a:t>
            </a:r>
          </a:p>
        </p:txBody>
      </p:sp>
      <p:sp>
        <p:nvSpPr>
          <p:cNvPr id="576" name="Shape 576"/>
          <p:cNvSpPr/>
          <p:nvPr/>
        </p:nvSpPr>
        <p:spPr>
          <a:xfrm>
            <a:off x="9617492" y="7034958"/>
            <a:ext cx="1457199" cy="512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上下文</a:t>
            </a:r>
          </a:p>
        </p:txBody>
      </p:sp>
      <p:sp>
        <p:nvSpPr>
          <p:cNvPr id="577" name="Shape 577"/>
          <p:cNvSpPr/>
          <p:nvPr/>
        </p:nvSpPr>
        <p:spPr>
          <a:xfrm>
            <a:off x="5879671" y="6066852"/>
            <a:ext cx="943167" cy="469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584200">
              <a:defRPr b="1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Redis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580" name="Shape 580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1" name="Shape 581"/>
          <p:cNvSpPr/>
          <p:nvPr/>
        </p:nvSpPr>
        <p:spPr>
          <a:xfrm>
            <a:off x="1413151" y="2053944"/>
            <a:ext cx="2557429" cy="602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去中心化</a:t>
            </a:r>
          </a:p>
        </p:txBody>
      </p:sp>
      <p:sp>
        <p:nvSpPr>
          <p:cNvPr id="582" name="Shape 582"/>
          <p:cNvSpPr/>
          <p:nvPr/>
        </p:nvSpPr>
        <p:spPr>
          <a:xfrm>
            <a:off x="3757878" y="2071724"/>
            <a:ext cx="4380600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智能服务而非智能总线</a:t>
            </a:r>
          </a:p>
        </p:txBody>
      </p:sp>
      <p:pic>
        <p:nvPicPr>
          <p:cNvPr id="58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858" y="3491684"/>
            <a:ext cx="9921084" cy="4357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586" name="Shape 586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7" name="Shape 587"/>
          <p:cNvSpPr/>
          <p:nvPr/>
        </p:nvSpPr>
        <p:spPr>
          <a:xfrm>
            <a:off x="1413151" y="2053944"/>
            <a:ext cx="2557429" cy="602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去中心化</a:t>
            </a:r>
          </a:p>
        </p:txBody>
      </p:sp>
      <p:sp>
        <p:nvSpPr>
          <p:cNvPr id="588" name="Shape 588"/>
          <p:cNvSpPr/>
          <p:nvPr/>
        </p:nvSpPr>
        <p:spPr>
          <a:xfrm>
            <a:off x="3757878" y="2071724"/>
            <a:ext cx="4380600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智能服务而非智能总线</a:t>
            </a:r>
          </a:p>
        </p:txBody>
      </p:sp>
      <p:pic>
        <p:nvPicPr>
          <p:cNvPr id="58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3870" y="3193779"/>
            <a:ext cx="10877060" cy="44688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592" name="Shape 592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3" name="Shape 593"/>
          <p:cNvSpPr/>
          <p:nvPr/>
        </p:nvSpPr>
        <p:spPr>
          <a:xfrm>
            <a:off x="1413151" y="2053944"/>
            <a:ext cx="2557429" cy="602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去中心化</a:t>
            </a:r>
          </a:p>
        </p:txBody>
      </p:sp>
      <p:sp>
        <p:nvSpPr>
          <p:cNvPr id="594" name="Shape 594"/>
          <p:cNvSpPr/>
          <p:nvPr/>
        </p:nvSpPr>
        <p:spPr>
          <a:xfrm>
            <a:off x="3757878" y="2071724"/>
            <a:ext cx="2147992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避免SPOF</a:t>
            </a:r>
          </a:p>
        </p:txBody>
      </p:sp>
      <p:pic>
        <p:nvPicPr>
          <p:cNvPr id="59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1100" y="3179454"/>
            <a:ext cx="8102600" cy="455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98" name="Shape 598"/>
          <p:cNvSpPr/>
          <p:nvPr/>
        </p:nvSpPr>
        <p:spPr>
          <a:xfrm>
            <a:off x="2887726" y="854105"/>
            <a:ext cx="7229349" cy="919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b="1" sz="6200">
                <a:solidFill>
                  <a:srgbClr val="00B56E"/>
                </a:solidFill>
              </a:defRPr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599" name="Shape 599"/>
          <p:cNvSpPr/>
          <p:nvPr/>
        </p:nvSpPr>
        <p:spPr>
          <a:xfrm>
            <a:off x="-1" y="2278046"/>
            <a:ext cx="13004802" cy="1"/>
          </a:xfrm>
          <a:prstGeom prst="line">
            <a:avLst/>
          </a:prstGeom>
          <a:ln w="25400">
            <a:solidFill>
              <a:srgbClr val="00B56E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604" name="Group 604"/>
          <p:cNvGrpSpPr/>
          <p:nvPr/>
        </p:nvGrpSpPr>
        <p:grpSpPr>
          <a:xfrm>
            <a:off x="3074086" y="4030557"/>
            <a:ext cx="6856628" cy="2002018"/>
            <a:chOff x="0" y="0"/>
            <a:chExt cx="6856627" cy="2002017"/>
          </a:xfrm>
        </p:grpSpPr>
        <p:sp>
          <p:nvSpPr>
            <p:cNvPr id="600" name="Shape 600"/>
            <p:cNvSpPr/>
            <p:nvPr/>
          </p:nvSpPr>
          <p:spPr>
            <a:xfrm>
              <a:off x="3791115" y="0"/>
              <a:ext cx="2989229" cy="631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15192" indent="-415192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solidFill>
                    <a:srgbClr val="DDDDDD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“</a:t>
              </a:r>
              <a:r>
                <a:rPr sz="4000"/>
                <a:t>去</a:t>
              </a:r>
              <a:r>
                <a:t>”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中心化</a:t>
              </a:r>
            </a:p>
          </p:txBody>
        </p:sp>
        <p:sp>
          <p:nvSpPr>
            <p:cNvPr id="601" name="Shape 601"/>
            <p:cNvSpPr/>
            <p:nvPr/>
          </p:nvSpPr>
          <p:spPr>
            <a:xfrm>
              <a:off x="76534" y="0"/>
              <a:ext cx="3573429" cy="602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solidFill>
                    <a:srgbClr val="DDDDDD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/>
                <a:t>围绕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业务</a:t>
              </a:r>
              <a:r>
                <a:rPr sz="4000"/>
                <a:t>构建</a:t>
              </a:r>
            </a:p>
          </p:txBody>
        </p:sp>
        <p:sp>
          <p:nvSpPr>
            <p:cNvPr id="602" name="Shape 602"/>
            <p:cNvSpPr/>
            <p:nvPr/>
          </p:nvSpPr>
          <p:spPr>
            <a:xfrm>
              <a:off x="3791198" y="1340600"/>
              <a:ext cx="3065430" cy="602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solidFill>
                    <a:srgbClr val="DDDDDD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演进式架构</a:t>
              </a:r>
            </a:p>
          </p:txBody>
        </p:sp>
        <p:sp>
          <p:nvSpPr>
            <p:cNvPr id="603" name="Shape 603"/>
            <p:cNvSpPr/>
            <p:nvPr/>
          </p:nvSpPr>
          <p:spPr>
            <a:xfrm>
              <a:off x="0" y="1282181"/>
              <a:ext cx="3507448" cy="719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自动化“一切”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roup 608"/>
          <p:cNvGrpSpPr/>
          <p:nvPr/>
        </p:nvGrpSpPr>
        <p:grpSpPr>
          <a:xfrm>
            <a:off x="1422400" y="2135522"/>
            <a:ext cx="10160000" cy="6705601"/>
            <a:chOff x="0" y="0"/>
            <a:chExt cx="10160000" cy="6705600"/>
          </a:xfrm>
        </p:grpSpPr>
        <p:pic>
          <p:nvPicPr>
            <p:cNvPr id="606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0160000" cy="6705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07" name="Shape 607"/>
            <p:cNvSpPr/>
            <p:nvPr/>
          </p:nvSpPr>
          <p:spPr>
            <a:xfrm>
              <a:off x="722410" y="76633"/>
              <a:ext cx="8715180" cy="71983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</p:grpSp>
      <p:sp>
        <p:nvSpPr>
          <p:cNvPr id="609" name="Shape 609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610" name="Shape 610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1" name="Shape 611"/>
          <p:cNvSpPr/>
          <p:nvPr/>
        </p:nvSpPr>
        <p:spPr>
          <a:xfrm>
            <a:off x="1413151" y="2053944"/>
            <a:ext cx="3507449" cy="71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自动化“一切”</a:t>
            </a:r>
          </a:p>
        </p:txBody>
      </p:sp>
      <p:sp>
        <p:nvSpPr>
          <p:cNvPr id="612" name="Shape 612"/>
          <p:cNvSpPr/>
          <p:nvPr/>
        </p:nvSpPr>
        <p:spPr>
          <a:xfrm>
            <a:off x="4598909" y="2117444"/>
            <a:ext cx="2561734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 交付流水线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615" name="Shape 615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6" name="Shape 616"/>
          <p:cNvSpPr/>
          <p:nvPr/>
        </p:nvSpPr>
        <p:spPr>
          <a:xfrm>
            <a:off x="1413151" y="2053944"/>
            <a:ext cx="3507449" cy="71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自动化“一切”</a:t>
            </a:r>
          </a:p>
        </p:txBody>
      </p:sp>
      <p:sp>
        <p:nvSpPr>
          <p:cNvPr id="617" name="Shape 617"/>
          <p:cNvSpPr/>
          <p:nvPr/>
        </p:nvSpPr>
        <p:spPr>
          <a:xfrm>
            <a:off x="4598909" y="2117444"/>
            <a:ext cx="1332600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测试</a:t>
            </a:r>
          </a:p>
        </p:txBody>
      </p:sp>
      <p:pic>
        <p:nvPicPr>
          <p:cNvPr id="6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8435" y="3224977"/>
            <a:ext cx="10087930" cy="5230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4645" y="1485628"/>
            <a:ext cx="2655559" cy="2409384"/>
          </a:xfrm>
          <a:prstGeom prst="rect">
            <a:avLst/>
          </a:prstGeom>
          <a:ln w="12700">
            <a:miter lim="400000"/>
          </a:ln>
        </p:spPr>
      </p:pic>
      <p:sp>
        <p:nvSpPr>
          <p:cNvPr id="393" name="Shape 393"/>
          <p:cNvSpPr/>
          <p:nvPr/>
        </p:nvSpPr>
        <p:spPr>
          <a:xfrm>
            <a:off x="5151820" y="1510046"/>
            <a:ext cx="7470603" cy="3539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>
              <a:lnSpc>
                <a:spcPct val="110000"/>
              </a:lnSpc>
              <a:defRPr sz="48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尚度元科技@CTO</a:t>
            </a:r>
          </a:p>
          <a:p>
            <a:pPr>
              <a:lnSpc>
                <a:spcPct val="110000"/>
              </a:lnSpc>
              <a:defRPr sz="48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惠普IT管理学院资深顾问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0000"/>
              </a:lnSpc>
              <a:defRPr sz="4800"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前ThoughtWorks首席咨询师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>
              <a:lnSpc>
                <a:spcPct val="110000"/>
              </a:lnSpc>
              <a:defRPr i="1" sz="4800"/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wldandan.github.com</a:t>
            </a:r>
          </a:p>
        </p:txBody>
      </p:sp>
      <p:sp>
        <p:nvSpPr>
          <p:cNvPr id="394" name="Shape 394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30862"/>
          </a:lstStyle>
          <a:p>
            <a:pPr/>
            <a:fld id="{86CB4B4D-7CA3-9044-876B-883B54F8677D}" type="slidenum"/>
          </a:p>
        </p:txBody>
      </p:sp>
      <p:sp>
        <p:nvSpPr>
          <p:cNvPr id="395" name="Shape 395"/>
          <p:cNvSpPr/>
          <p:nvPr>
            <p:ph type="title"/>
          </p:nvPr>
        </p:nvSpPr>
        <p:spPr>
          <a:xfrm>
            <a:off x="380999" y="126576"/>
            <a:ext cx="12242801" cy="984251"/>
          </a:xfrm>
          <a:prstGeom prst="rect">
            <a:avLst/>
          </a:prstGeom>
        </p:spPr>
        <p:txBody>
          <a:bodyPr/>
          <a:lstStyle>
            <a:lvl1pPr defTabSz="830862">
              <a:defRPr spc="-280" sz="7000"/>
            </a:lvl1pPr>
          </a:lstStyle>
          <a:p>
            <a:pPr/>
            <a:r>
              <a:t>关于我</a:t>
            </a:r>
          </a:p>
        </p:txBody>
      </p:sp>
      <p:sp>
        <p:nvSpPr>
          <p:cNvPr id="396" name="Shape 396"/>
          <p:cNvSpPr/>
          <p:nvPr/>
        </p:nvSpPr>
        <p:spPr>
          <a:xfrm>
            <a:off x="5200417" y="5970209"/>
            <a:ext cx="6236609" cy="46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 sz="2100"/>
            </a:lvl1pPr>
          </a:lstStyle>
          <a:p>
            <a:pPr/>
            <a:r>
              <a:t>解析微服务架构(一) 单块架构系统以及其面临的挑战</a:t>
            </a:r>
          </a:p>
        </p:txBody>
      </p:sp>
      <p:sp>
        <p:nvSpPr>
          <p:cNvPr id="397" name="Shape 397"/>
          <p:cNvSpPr/>
          <p:nvPr/>
        </p:nvSpPr>
        <p:spPr>
          <a:xfrm>
            <a:off x="5178430" y="6582787"/>
            <a:ext cx="5210049" cy="401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 sz="2100"/>
            </a:lvl1pPr>
          </a:lstStyle>
          <a:p>
            <a:pPr/>
            <a:r>
              <a:t>基于微服务架构，改造企业核心系统之实践</a:t>
            </a:r>
          </a:p>
        </p:txBody>
      </p:sp>
      <p:sp>
        <p:nvSpPr>
          <p:cNvPr id="398" name="Shape 398"/>
          <p:cNvSpPr/>
          <p:nvPr/>
        </p:nvSpPr>
        <p:spPr>
          <a:xfrm>
            <a:off x="5201053" y="7191665"/>
            <a:ext cx="3076449" cy="401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 sz="2100"/>
            </a:lvl1pPr>
          </a:lstStyle>
          <a:p>
            <a:pPr/>
            <a:r>
              <a:t>从单块架构到微服务架构</a:t>
            </a:r>
          </a:p>
        </p:txBody>
      </p:sp>
      <p:sp>
        <p:nvSpPr>
          <p:cNvPr id="399" name="Shape 399"/>
          <p:cNvSpPr/>
          <p:nvPr/>
        </p:nvSpPr>
        <p:spPr>
          <a:xfrm>
            <a:off x="5200417" y="5449008"/>
            <a:ext cx="4369709" cy="460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b="1" sz="2100"/>
            </a:lvl1pPr>
          </a:lstStyle>
          <a:p>
            <a:pPr/>
            <a:r>
              <a:t>解析微服务架构(二) 微服务架构综述</a:t>
            </a:r>
          </a:p>
        </p:txBody>
      </p:sp>
      <p:pic>
        <p:nvPicPr>
          <p:cNvPr id="40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029" y="5557042"/>
            <a:ext cx="1533835" cy="198496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3" name="Group 403"/>
          <p:cNvGrpSpPr/>
          <p:nvPr/>
        </p:nvGrpSpPr>
        <p:grpSpPr>
          <a:xfrm>
            <a:off x="2417684" y="5535847"/>
            <a:ext cx="1665136" cy="2027352"/>
            <a:chOff x="0" y="0"/>
            <a:chExt cx="1665134" cy="2027350"/>
          </a:xfrm>
        </p:grpSpPr>
        <p:pic>
          <p:nvPicPr>
            <p:cNvPr id="401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560126" cy="2027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2" name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04886" y="137344"/>
              <a:ext cx="460249" cy="4602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04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150950" y="7737044"/>
            <a:ext cx="7226184" cy="84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asted-imag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511778" y="6491411"/>
            <a:ext cx="1905001" cy="58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621" name="Shape 621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2" name="Shape 622"/>
          <p:cNvSpPr/>
          <p:nvPr/>
        </p:nvSpPr>
        <p:spPr>
          <a:xfrm>
            <a:off x="1413151" y="2053944"/>
            <a:ext cx="3507449" cy="71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自动化“一切”</a:t>
            </a:r>
          </a:p>
        </p:txBody>
      </p:sp>
      <p:sp>
        <p:nvSpPr>
          <p:cNvPr id="623" name="Shape 623"/>
          <p:cNvSpPr/>
          <p:nvPr/>
        </p:nvSpPr>
        <p:spPr>
          <a:xfrm>
            <a:off x="4598909" y="2117444"/>
            <a:ext cx="2180734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 基础设施</a:t>
            </a:r>
          </a:p>
        </p:txBody>
      </p:sp>
      <p:pic>
        <p:nvPicPr>
          <p:cNvPr id="62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3458" y="2973524"/>
            <a:ext cx="4593570" cy="3445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0154" y="3022517"/>
            <a:ext cx="4232301" cy="2316185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hape 626"/>
          <p:cNvSpPr/>
          <p:nvPr/>
        </p:nvSpPr>
        <p:spPr>
          <a:xfrm>
            <a:off x="2783632" y="7142018"/>
            <a:ext cx="2600199" cy="512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基础设施创建</a:t>
            </a:r>
          </a:p>
        </p:txBody>
      </p:sp>
      <p:sp>
        <p:nvSpPr>
          <p:cNvPr id="627" name="Shape 627"/>
          <p:cNvSpPr/>
          <p:nvPr/>
        </p:nvSpPr>
        <p:spPr>
          <a:xfrm>
            <a:off x="7830143" y="7142018"/>
            <a:ext cx="2600199" cy="512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基础设施配置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630" name="Shape 630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1" name="Shape 631"/>
          <p:cNvSpPr/>
          <p:nvPr/>
        </p:nvSpPr>
        <p:spPr>
          <a:xfrm>
            <a:off x="1413151" y="2053944"/>
            <a:ext cx="3507449" cy="71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自动化“一切”</a:t>
            </a:r>
          </a:p>
        </p:txBody>
      </p:sp>
      <p:sp>
        <p:nvSpPr>
          <p:cNvPr id="632" name="Shape 632"/>
          <p:cNvSpPr/>
          <p:nvPr/>
        </p:nvSpPr>
        <p:spPr>
          <a:xfrm>
            <a:off x="4598909" y="2117444"/>
            <a:ext cx="1332600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部署</a:t>
            </a:r>
          </a:p>
        </p:txBody>
      </p:sp>
      <p:sp>
        <p:nvSpPr>
          <p:cNvPr id="633" name="Shape 633"/>
          <p:cNvSpPr/>
          <p:nvPr/>
        </p:nvSpPr>
        <p:spPr>
          <a:xfrm>
            <a:off x="3461646" y="3546271"/>
            <a:ext cx="6094208" cy="1785301"/>
          </a:xfrm>
          <a:prstGeom prst="roundRect">
            <a:avLst>
              <a:gd name="adj" fmla="val 18327"/>
            </a:avLst>
          </a:prstGeom>
          <a:solidFill>
            <a:srgbClr val="51A7F9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634" name="Shape 634"/>
          <p:cNvSpPr/>
          <p:nvPr/>
        </p:nvSpPr>
        <p:spPr>
          <a:xfrm>
            <a:off x="3557477" y="3812760"/>
            <a:ext cx="5902546" cy="3567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584200">
              <a:defRPr b="1" sz="2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基础设施部署自动化</a:t>
            </a:r>
          </a:p>
        </p:txBody>
      </p:sp>
      <p:grpSp>
        <p:nvGrpSpPr>
          <p:cNvPr id="646" name="Group 646"/>
          <p:cNvGrpSpPr/>
          <p:nvPr/>
        </p:nvGrpSpPr>
        <p:grpSpPr>
          <a:xfrm>
            <a:off x="3376720" y="6192962"/>
            <a:ext cx="6825614" cy="1810701"/>
            <a:chOff x="-88900" y="0"/>
            <a:chExt cx="6825612" cy="1810700"/>
          </a:xfrm>
        </p:grpSpPr>
        <p:sp>
          <p:nvSpPr>
            <p:cNvPr id="635" name="Shape 635"/>
            <p:cNvSpPr/>
            <p:nvPr/>
          </p:nvSpPr>
          <p:spPr>
            <a:xfrm>
              <a:off x="58542" y="0"/>
              <a:ext cx="6010702" cy="1810701"/>
            </a:xfrm>
            <a:prstGeom prst="roundRect">
              <a:avLst>
                <a:gd name="adj" fmla="val 20896"/>
              </a:avLst>
            </a:prstGeom>
            <a:solidFill>
              <a:srgbClr val="70BF41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 sz="18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636" name="Shape 636"/>
            <p:cNvSpPr/>
            <p:nvPr/>
          </p:nvSpPr>
          <p:spPr>
            <a:xfrm>
              <a:off x="-88900" y="191764"/>
              <a:ext cx="6825613" cy="485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b="1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应用部署自动化（包/映像/容器）</a:t>
              </a:r>
            </a:p>
          </p:txBody>
        </p:sp>
        <p:grpSp>
          <p:nvGrpSpPr>
            <p:cNvPr id="639" name="Group 639"/>
            <p:cNvGrpSpPr/>
            <p:nvPr/>
          </p:nvGrpSpPr>
          <p:grpSpPr>
            <a:xfrm>
              <a:off x="4139920" y="850430"/>
              <a:ext cx="1531429" cy="593485"/>
              <a:chOff x="0" y="0"/>
              <a:chExt cx="1531428" cy="593484"/>
            </a:xfrm>
          </p:grpSpPr>
          <p:sp>
            <p:nvSpPr>
              <p:cNvPr id="637" name="Shape 637"/>
              <p:cNvSpPr/>
              <p:nvPr/>
            </p:nvSpPr>
            <p:spPr>
              <a:xfrm>
                <a:off x="0" y="0"/>
                <a:ext cx="1531429" cy="593485"/>
              </a:xfrm>
              <a:prstGeom prst="roundRect">
                <a:avLst>
                  <a:gd name="adj" fmla="val 36775"/>
                </a:avLst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638" name="Shape 638"/>
              <p:cNvSpPr/>
              <p:nvPr/>
            </p:nvSpPr>
            <p:spPr>
              <a:xfrm>
                <a:off x="192850" y="177763"/>
                <a:ext cx="1145728" cy="23795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b="1" sz="20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容器部署</a:t>
                </a:r>
              </a:p>
            </p:txBody>
          </p:sp>
        </p:grpSp>
        <p:grpSp>
          <p:nvGrpSpPr>
            <p:cNvPr id="642" name="Group 642"/>
            <p:cNvGrpSpPr/>
            <p:nvPr/>
          </p:nvGrpSpPr>
          <p:grpSpPr>
            <a:xfrm>
              <a:off x="2279575" y="871950"/>
              <a:ext cx="1557867" cy="603731"/>
              <a:chOff x="0" y="0"/>
              <a:chExt cx="1557866" cy="603730"/>
            </a:xfrm>
          </p:grpSpPr>
          <p:sp>
            <p:nvSpPr>
              <p:cNvPr id="640" name="Shape 640"/>
              <p:cNvSpPr/>
              <p:nvPr/>
            </p:nvSpPr>
            <p:spPr>
              <a:xfrm>
                <a:off x="0" y="0"/>
                <a:ext cx="1557867" cy="603731"/>
              </a:xfrm>
              <a:prstGeom prst="roundRect">
                <a:avLst>
                  <a:gd name="adj" fmla="val 36775"/>
                </a:avLst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641" name="Shape 641"/>
              <p:cNvSpPr/>
              <p:nvPr/>
            </p:nvSpPr>
            <p:spPr>
              <a:xfrm>
                <a:off x="196179" y="163798"/>
                <a:ext cx="1165508" cy="2420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b="1" sz="20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映像部署</a:t>
                </a:r>
              </a:p>
            </p:txBody>
          </p:sp>
        </p:grpSp>
        <p:grpSp>
          <p:nvGrpSpPr>
            <p:cNvPr id="645" name="Group 645"/>
            <p:cNvGrpSpPr/>
            <p:nvPr/>
          </p:nvGrpSpPr>
          <p:grpSpPr>
            <a:xfrm>
              <a:off x="378775" y="863974"/>
              <a:ext cx="1557867" cy="603731"/>
              <a:chOff x="0" y="0"/>
              <a:chExt cx="1557866" cy="603730"/>
            </a:xfrm>
          </p:grpSpPr>
          <p:sp>
            <p:nvSpPr>
              <p:cNvPr id="643" name="Shape 643"/>
              <p:cNvSpPr/>
              <p:nvPr/>
            </p:nvSpPr>
            <p:spPr>
              <a:xfrm>
                <a:off x="0" y="0"/>
                <a:ext cx="1557867" cy="603731"/>
              </a:xfrm>
              <a:prstGeom prst="roundRect">
                <a:avLst>
                  <a:gd name="adj" fmla="val 36775"/>
                </a:avLst>
              </a:prstGeom>
              <a:blipFill rotWithShape="1">
                <a:blip r:embed="rId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644" name="Shape 644"/>
              <p:cNvSpPr/>
              <p:nvPr/>
            </p:nvSpPr>
            <p:spPr>
              <a:xfrm>
                <a:off x="196179" y="176498"/>
                <a:ext cx="1165508" cy="2420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defRPr b="1" sz="2000">
                    <a:latin typeface="+mn-lt"/>
                    <a:ea typeface="+mn-ea"/>
                    <a:cs typeface="+mn-cs"/>
                    <a:sym typeface="Helvetica"/>
                  </a:defRPr>
                </a:lvl1pPr>
              </a:lstStyle>
              <a:p>
                <a:pPr/>
                <a:r>
                  <a:t>包部署</a:t>
                </a:r>
              </a:p>
            </p:txBody>
          </p:sp>
        </p:grpSp>
      </p:grpSp>
      <p:grpSp>
        <p:nvGrpSpPr>
          <p:cNvPr id="649" name="Group 649"/>
          <p:cNvGrpSpPr/>
          <p:nvPr/>
        </p:nvGrpSpPr>
        <p:grpSpPr>
          <a:xfrm>
            <a:off x="3849473" y="4483479"/>
            <a:ext cx="1557867" cy="603731"/>
            <a:chOff x="0" y="0"/>
            <a:chExt cx="1557866" cy="603730"/>
          </a:xfrm>
        </p:grpSpPr>
        <p:sp>
          <p:nvSpPr>
            <p:cNvPr id="647" name="Shape 647"/>
            <p:cNvSpPr/>
            <p:nvPr/>
          </p:nvSpPr>
          <p:spPr>
            <a:xfrm>
              <a:off x="0" y="0"/>
              <a:ext cx="1557867" cy="603731"/>
            </a:xfrm>
            <a:prstGeom prst="roundRect">
              <a:avLst>
                <a:gd name="adj" fmla="val 36775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96179" y="100298"/>
              <a:ext cx="1207995" cy="3965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b="1"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操作系统</a:t>
              </a:r>
            </a:p>
          </p:txBody>
        </p:sp>
      </p:grpSp>
      <p:grpSp>
        <p:nvGrpSpPr>
          <p:cNvPr id="652" name="Group 652"/>
          <p:cNvGrpSpPr/>
          <p:nvPr/>
        </p:nvGrpSpPr>
        <p:grpSpPr>
          <a:xfrm>
            <a:off x="5729816" y="4483479"/>
            <a:ext cx="1557868" cy="603731"/>
            <a:chOff x="0" y="0"/>
            <a:chExt cx="1557866" cy="603730"/>
          </a:xfrm>
        </p:grpSpPr>
        <p:sp>
          <p:nvSpPr>
            <p:cNvPr id="650" name="Shape 650"/>
            <p:cNvSpPr/>
            <p:nvPr/>
          </p:nvSpPr>
          <p:spPr>
            <a:xfrm>
              <a:off x="0" y="0"/>
              <a:ext cx="1557867" cy="603731"/>
            </a:xfrm>
            <a:prstGeom prst="roundRect">
              <a:avLst>
                <a:gd name="adj" fmla="val 36775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96179" y="100298"/>
              <a:ext cx="1165508" cy="3974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b="1"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网络配置</a:t>
              </a:r>
            </a:p>
          </p:txBody>
        </p:sp>
      </p:grpSp>
      <p:grpSp>
        <p:nvGrpSpPr>
          <p:cNvPr id="655" name="Group 655"/>
          <p:cNvGrpSpPr/>
          <p:nvPr/>
        </p:nvGrpSpPr>
        <p:grpSpPr>
          <a:xfrm>
            <a:off x="7610161" y="4488601"/>
            <a:ext cx="1531429" cy="593486"/>
            <a:chOff x="0" y="0"/>
            <a:chExt cx="1531428" cy="593484"/>
          </a:xfrm>
        </p:grpSpPr>
        <p:sp>
          <p:nvSpPr>
            <p:cNvPr id="653" name="Shape 653"/>
            <p:cNvSpPr/>
            <p:nvPr/>
          </p:nvSpPr>
          <p:spPr>
            <a:xfrm>
              <a:off x="0" y="0"/>
              <a:ext cx="1531429" cy="593485"/>
            </a:xfrm>
            <a:prstGeom prst="roundRect">
              <a:avLst>
                <a:gd name="adj" fmla="val 36775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654" name="Shape 654"/>
            <p:cNvSpPr/>
            <p:nvPr/>
          </p:nvSpPr>
          <p:spPr>
            <a:xfrm>
              <a:off x="192850" y="101563"/>
              <a:ext cx="1188215" cy="3844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584200">
                <a:defRPr b="1" sz="20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软件相关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658" name="Shape 658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59" name="Shape 659"/>
          <p:cNvSpPr/>
          <p:nvPr/>
        </p:nvSpPr>
        <p:spPr>
          <a:xfrm>
            <a:off x="1413151" y="2053944"/>
            <a:ext cx="3507449" cy="71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自动化“一切”</a:t>
            </a:r>
          </a:p>
        </p:txBody>
      </p:sp>
      <p:sp>
        <p:nvSpPr>
          <p:cNvPr id="660" name="Shape 660"/>
          <p:cNvSpPr/>
          <p:nvPr/>
        </p:nvSpPr>
        <p:spPr>
          <a:xfrm>
            <a:off x="4598909" y="2117444"/>
            <a:ext cx="1332600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lvl1pPr>
          </a:lstStyle>
          <a:p>
            <a:pPr/>
            <a:r>
              <a:t> - 运维</a:t>
            </a:r>
          </a:p>
        </p:txBody>
      </p:sp>
      <p:grpSp>
        <p:nvGrpSpPr>
          <p:cNvPr id="671" name="Group 671"/>
          <p:cNvGrpSpPr/>
          <p:nvPr/>
        </p:nvGrpSpPr>
        <p:grpSpPr>
          <a:xfrm>
            <a:off x="2510651" y="3627573"/>
            <a:ext cx="7983498" cy="2775059"/>
            <a:chOff x="0" y="0"/>
            <a:chExt cx="7983497" cy="2775057"/>
          </a:xfrm>
        </p:grpSpPr>
        <p:grpSp>
          <p:nvGrpSpPr>
            <p:cNvPr id="669" name="Group 669"/>
            <p:cNvGrpSpPr/>
            <p:nvPr/>
          </p:nvGrpSpPr>
          <p:grpSpPr>
            <a:xfrm>
              <a:off x="666530" y="209343"/>
              <a:ext cx="6547200" cy="2500080"/>
              <a:chOff x="0" y="0"/>
              <a:chExt cx="6547199" cy="2500078"/>
            </a:xfrm>
          </p:grpSpPr>
          <p:sp>
            <p:nvSpPr>
              <p:cNvPr id="661" name="Shape 661"/>
              <p:cNvSpPr/>
              <p:nvPr/>
            </p:nvSpPr>
            <p:spPr>
              <a:xfrm>
                <a:off x="0" y="0"/>
                <a:ext cx="1118067" cy="2483131"/>
              </a:xfrm>
              <a:prstGeom prst="roundRect">
                <a:avLst>
                  <a:gd name="adj" fmla="val 38336"/>
                </a:avLst>
              </a:prstGeom>
              <a:solidFill>
                <a:srgbClr val="0365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18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662" name="Shape 662"/>
              <p:cNvSpPr/>
              <p:nvPr/>
            </p:nvSpPr>
            <p:spPr>
              <a:xfrm>
                <a:off x="125539" y="174523"/>
                <a:ext cx="866988" cy="19105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系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统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监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控</a:t>
                </a:r>
              </a:p>
            </p:txBody>
          </p:sp>
          <p:sp>
            <p:nvSpPr>
              <p:cNvPr id="663" name="Shape 663"/>
              <p:cNvSpPr/>
              <p:nvPr/>
            </p:nvSpPr>
            <p:spPr>
              <a:xfrm>
                <a:off x="1763895" y="0"/>
                <a:ext cx="1118067" cy="2483131"/>
              </a:xfrm>
              <a:prstGeom prst="roundRect">
                <a:avLst>
                  <a:gd name="adj" fmla="val 38336"/>
                </a:avLst>
              </a:prstGeom>
              <a:solidFill>
                <a:srgbClr val="A3751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18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664" name="Shape 664"/>
              <p:cNvSpPr/>
              <p:nvPr/>
            </p:nvSpPr>
            <p:spPr>
              <a:xfrm>
                <a:off x="1889435" y="174523"/>
                <a:ext cx="866988" cy="19105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应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用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监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控</a:t>
                </a:r>
              </a:p>
            </p:txBody>
          </p:sp>
          <p:sp>
            <p:nvSpPr>
              <p:cNvPr id="665" name="Shape 665"/>
              <p:cNvSpPr/>
              <p:nvPr/>
            </p:nvSpPr>
            <p:spPr>
              <a:xfrm>
                <a:off x="3596514" y="0"/>
                <a:ext cx="1118067" cy="2483131"/>
              </a:xfrm>
              <a:prstGeom prst="roundRect">
                <a:avLst>
                  <a:gd name="adj" fmla="val 38336"/>
                </a:avLst>
              </a:prstGeom>
              <a:solidFill>
                <a:srgbClr val="86100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18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666" name="Shape 666"/>
              <p:cNvSpPr/>
              <p:nvPr/>
            </p:nvSpPr>
            <p:spPr>
              <a:xfrm>
                <a:off x="3722053" y="174523"/>
                <a:ext cx="866989" cy="19105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应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用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告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警</a:t>
                </a:r>
              </a:p>
            </p:txBody>
          </p:sp>
          <p:sp>
            <p:nvSpPr>
              <p:cNvPr id="667" name="Shape 667"/>
              <p:cNvSpPr/>
              <p:nvPr/>
            </p:nvSpPr>
            <p:spPr>
              <a:xfrm>
                <a:off x="5429132" y="16947"/>
                <a:ext cx="1118068" cy="2483132"/>
              </a:xfrm>
              <a:prstGeom prst="roundRect">
                <a:avLst>
                  <a:gd name="adj" fmla="val 38336"/>
                </a:avLst>
              </a:prstGeom>
              <a:solidFill>
                <a:srgbClr val="00882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 sz="18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sp>
            <p:nvSpPr>
              <p:cNvPr id="668" name="Shape 668"/>
              <p:cNvSpPr/>
              <p:nvPr/>
            </p:nvSpPr>
            <p:spPr>
              <a:xfrm>
                <a:off x="5554672" y="191471"/>
                <a:ext cx="866988" cy="19105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日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志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聚</a:t>
                </a:r>
              </a:p>
              <a:p>
                <a:pPr algn="ctr" defTabSz="584200">
                  <a:defRPr b="1" sz="30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r>
                  <a:t>合</a:t>
                </a:r>
              </a:p>
            </p:txBody>
          </p:sp>
        </p:grpSp>
        <p:sp>
          <p:nvSpPr>
            <p:cNvPr id="670" name="Shape 670"/>
            <p:cNvSpPr/>
            <p:nvPr/>
          </p:nvSpPr>
          <p:spPr>
            <a:xfrm>
              <a:off x="0" y="0"/>
              <a:ext cx="7983498" cy="2775058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584200">
                <a:defRPr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4" name="Shape 674"/>
          <p:cNvSpPr/>
          <p:nvPr/>
        </p:nvSpPr>
        <p:spPr>
          <a:xfrm>
            <a:off x="2887726" y="854105"/>
            <a:ext cx="7229349" cy="919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b="1" sz="6200">
                <a:solidFill>
                  <a:srgbClr val="00B56E"/>
                </a:solidFill>
              </a:defRPr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675" name="Shape 675"/>
          <p:cNvSpPr/>
          <p:nvPr/>
        </p:nvSpPr>
        <p:spPr>
          <a:xfrm>
            <a:off x="-1" y="2278046"/>
            <a:ext cx="13004802" cy="1"/>
          </a:xfrm>
          <a:prstGeom prst="line">
            <a:avLst/>
          </a:prstGeom>
          <a:ln w="25400">
            <a:solidFill>
              <a:srgbClr val="00B56E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680" name="Group 680"/>
          <p:cNvGrpSpPr/>
          <p:nvPr/>
        </p:nvGrpSpPr>
        <p:grpSpPr>
          <a:xfrm>
            <a:off x="3074086" y="4030557"/>
            <a:ext cx="6856628" cy="2002018"/>
            <a:chOff x="0" y="0"/>
            <a:chExt cx="6856627" cy="2002017"/>
          </a:xfrm>
        </p:grpSpPr>
        <p:sp>
          <p:nvSpPr>
            <p:cNvPr id="676" name="Shape 676"/>
            <p:cNvSpPr/>
            <p:nvPr/>
          </p:nvSpPr>
          <p:spPr>
            <a:xfrm>
              <a:off x="3791115" y="0"/>
              <a:ext cx="2989229" cy="631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15192" indent="-415192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solidFill>
                    <a:srgbClr val="DDDDDD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“</a:t>
              </a:r>
              <a:r>
                <a:rPr sz="4000"/>
                <a:t>去</a:t>
              </a:r>
              <a:r>
                <a:t>”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中心化</a:t>
              </a:r>
            </a:p>
          </p:txBody>
        </p:sp>
        <p:sp>
          <p:nvSpPr>
            <p:cNvPr id="677" name="Shape 677"/>
            <p:cNvSpPr/>
            <p:nvPr/>
          </p:nvSpPr>
          <p:spPr>
            <a:xfrm>
              <a:off x="76534" y="0"/>
              <a:ext cx="3573429" cy="602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solidFill>
                    <a:srgbClr val="DDDDDD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/>
                <a:t>围绕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业务</a:t>
              </a:r>
              <a:r>
                <a:rPr sz="4000"/>
                <a:t>构建</a:t>
              </a:r>
            </a:p>
          </p:txBody>
        </p:sp>
        <p:sp>
          <p:nvSpPr>
            <p:cNvPr id="678" name="Shape 678"/>
            <p:cNvSpPr/>
            <p:nvPr/>
          </p:nvSpPr>
          <p:spPr>
            <a:xfrm>
              <a:off x="3791198" y="1340600"/>
              <a:ext cx="3065430" cy="602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演进式架构</a:t>
              </a:r>
            </a:p>
          </p:txBody>
        </p:sp>
        <p:sp>
          <p:nvSpPr>
            <p:cNvPr id="679" name="Shape 679"/>
            <p:cNvSpPr/>
            <p:nvPr/>
          </p:nvSpPr>
          <p:spPr>
            <a:xfrm>
              <a:off x="0" y="1282181"/>
              <a:ext cx="3507448" cy="719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solidFill>
                    <a:srgbClr val="DDDDDD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自动化“一切”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 algn="ctr">
              <a:defRPr spc="-280" sz="7000"/>
            </a:lvl1pPr>
          </a:lstStyle>
          <a:p>
            <a:pPr/>
            <a:r>
              <a:t>演进式架构</a:t>
            </a:r>
          </a:p>
        </p:txBody>
      </p:sp>
      <p:sp>
        <p:nvSpPr>
          <p:cNvPr id="683" name="Shape 683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4" name="Shape 684"/>
          <p:cNvSpPr/>
          <p:nvPr/>
        </p:nvSpPr>
        <p:spPr>
          <a:xfrm>
            <a:off x="2654016" y="2094039"/>
            <a:ext cx="7679901" cy="75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4000"/>
            </a:lvl1pPr>
          </a:lstStyle>
          <a:p>
            <a:pPr/>
            <a:r>
              <a:t>架构一旦确定，“日后很难改变”？</a:t>
            </a:r>
          </a:p>
        </p:txBody>
      </p:sp>
      <p:grpSp>
        <p:nvGrpSpPr>
          <p:cNvPr id="688" name="Group 688"/>
          <p:cNvGrpSpPr/>
          <p:nvPr/>
        </p:nvGrpSpPr>
        <p:grpSpPr>
          <a:xfrm>
            <a:off x="19524" y="5658858"/>
            <a:ext cx="13004801" cy="2346212"/>
            <a:chOff x="0" y="0"/>
            <a:chExt cx="13004800" cy="2346210"/>
          </a:xfrm>
        </p:grpSpPr>
        <p:sp>
          <p:nvSpPr>
            <p:cNvPr id="685" name="Shape 685"/>
            <p:cNvSpPr/>
            <p:nvPr/>
          </p:nvSpPr>
          <p:spPr>
            <a:xfrm>
              <a:off x="4618482" y="619793"/>
              <a:ext cx="3767837" cy="6276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indent="457200" defTabSz="584200">
                <a:spcBef>
                  <a:spcPts val="1200"/>
                </a:spcBef>
                <a:defRPr sz="42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>
                  <a:latin typeface="Calibri"/>
                  <a:ea typeface="Calibri"/>
                  <a:cs typeface="Calibri"/>
                  <a:sym typeface="Calibri"/>
                </a:rPr>
                <a:t>演进式架构？</a:t>
              </a:r>
            </a:p>
          </p:txBody>
        </p:sp>
        <p:sp>
          <p:nvSpPr>
            <p:cNvPr id="686" name="Shape 686"/>
            <p:cNvSpPr/>
            <p:nvPr/>
          </p:nvSpPr>
          <p:spPr>
            <a:xfrm>
              <a:off x="0" y="0"/>
              <a:ext cx="13004801" cy="0"/>
            </a:xfrm>
            <a:prstGeom prst="line">
              <a:avLst/>
            </a:prstGeom>
            <a:noFill/>
            <a:ln w="25400" cap="flat">
              <a:solidFill>
                <a:srgbClr val="00B56E"/>
              </a:solidFill>
              <a:prstDash val="solid"/>
              <a:bevel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16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sp>
          <p:nvSpPr>
            <p:cNvPr id="687" name="Shape 687"/>
            <p:cNvSpPr/>
            <p:nvPr/>
          </p:nvSpPr>
          <p:spPr>
            <a:xfrm>
              <a:off x="3129026" y="1710702"/>
              <a:ext cx="6746749" cy="6355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>
                <a:defRPr sz="4000"/>
              </a:lvl1pPr>
            </a:lstStyle>
            <a:p>
              <a:pPr/>
              <a:r>
                <a:t>支持增量式变更作为第一原则</a:t>
              </a:r>
            </a:p>
          </p:txBody>
        </p:sp>
      </p:grpSp>
      <p:sp>
        <p:nvSpPr>
          <p:cNvPr id="689" name="Shape 689"/>
          <p:cNvSpPr/>
          <p:nvPr/>
        </p:nvSpPr>
        <p:spPr>
          <a:xfrm>
            <a:off x="3891026" y="3240072"/>
            <a:ext cx="5730749" cy="635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4000"/>
            </a:lvl1pPr>
          </a:lstStyle>
          <a:p>
            <a:pPr/>
            <a:r>
              <a:t>使用数据库作为集成点？</a:t>
            </a:r>
          </a:p>
        </p:txBody>
      </p:sp>
      <p:sp>
        <p:nvSpPr>
          <p:cNvPr id="690" name="Shape 690"/>
          <p:cNvSpPr/>
          <p:nvPr/>
        </p:nvSpPr>
        <p:spPr>
          <a:xfrm>
            <a:off x="4210758" y="4257695"/>
            <a:ext cx="4451571" cy="752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>
              <a:defRPr sz="4000"/>
            </a:lvl1pPr>
          </a:lstStyle>
          <a:p>
            <a:pPr/>
            <a:r>
              <a:t>使用ESB集成服务？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88" grpId="3"/>
      <p:bldP build="whole" bldLvl="1" animBg="1" rev="0" advAuto="0" spid="689" grpId="1"/>
      <p:bldP build="whole" bldLvl="1" animBg="1" rev="0" advAuto="0" spid="690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695" name="Shape 695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6" name="Shape 696"/>
          <p:cNvSpPr/>
          <p:nvPr/>
        </p:nvSpPr>
        <p:spPr>
          <a:xfrm>
            <a:off x="1413151" y="2079344"/>
            <a:ext cx="3065429" cy="602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演进式架构</a:t>
            </a:r>
          </a:p>
        </p:txBody>
      </p:sp>
      <p:sp>
        <p:nvSpPr>
          <p:cNvPr id="697" name="Shape 697"/>
          <p:cNvSpPr/>
          <p:nvPr/>
        </p:nvSpPr>
        <p:spPr>
          <a:xfrm>
            <a:off x="5401725" y="3125632"/>
            <a:ext cx="1940823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marL="171450" indent="-171450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-"/>
              <a:defRPr b="1" sz="3000"/>
            </a:lvl1pPr>
          </a:lstStyle>
          <a:p>
            <a:pPr/>
            <a:r>
              <a:t> 技术变化</a:t>
            </a:r>
          </a:p>
        </p:txBody>
      </p:sp>
      <p:sp>
        <p:nvSpPr>
          <p:cNvPr id="698" name="Shape 698"/>
          <p:cNvSpPr/>
          <p:nvPr/>
        </p:nvSpPr>
        <p:spPr>
          <a:xfrm>
            <a:off x="2188652" y="3125632"/>
            <a:ext cx="1940823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marL="171450" indent="-171450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-"/>
              <a:defRPr b="1" sz="3000"/>
            </a:lvl1pPr>
          </a:lstStyle>
          <a:p>
            <a:pPr/>
            <a:r>
              <a:t> 业务变化</a:t>
            </a:r>
          </a:p>
        </p:txBody>
      </p:sp>
      <p:sp>
        <p:nvSpPr>
          <p:cNvPr id="699" name="Shape 699"/>
          <p:cNvSpPr/>
          <p:nvPr/>
        </p:nvSpPr>
        <p:spPr>
          <a:xfrm>
            <a:off x="8614798" y="3125632"/>
            <a:ext cx="1940823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>
            <a:lvl1pPr marL="171450" indent="-171450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-"/>
              <a:defRPr b="1" sz="3000"/>
            </a:lvl1pPr>
          </a:lstStyle>
          <a:p>
            <a:pPr/>
            <a:r>
              <a:t> 团队变化</a:t>
            </a:r>
          </a:p>
        </p:txBody>
      </p:sp>
      <p:grpSp>
        <p:nvGrpSpPr>
          <p:cNvPr id="715" name="Group 715"/>
          <p:cNvGrpSpPr/>
          <p:nvPr/>
        </p:nvGrpSpPr>
        <p:grpSpPr>
          <a:xfrm>
            <a:off x="3759911" y="4136360"/>
            <a:ext cx="5497679" cy="4429086"/>
            <a:chOff x="0" y="0"/>
            <a:chExt cx="5497678" cy="4429084"/>
          </a:xfrm>
        </p:grpSpPr>
        <p:grpSp>
          <p:nvGrpSpPr>
            <p:cNvPr id="702" name="Group 702"/>
            <p:cNvGrpSpPr/>
            <p:nvPr/>
          </p:nvGrpSpPr>
          <p:grpSpPr>
            <a:xfrm>
              <a:off x="1666090" y="1783884"/>
              <a:ext cx="2165416" cy="2119732"/>
              <a:chOff x="0" y="0"/>
              <a:chExt cx="2165414" cy="2119730"/>
            </a:xfrm>
          </p:grpSpPr>
          <p:sp>
            <p:nvSpPr>
              <p:cNvPr id="700" name="Shape 700"/>
              <p:cNvSpPr/>
              <p:nvPr/>
            </p:nvSpPr>
            <p:spPr>
              <a:xfrm>
                <a:off x="0" y="0"/>
                <a:ext cx="2165415" cy="2119731"/>
              </a:xfrm>
              <a:prstGeom prst="ellipse">
                <a:avLst/>
              </a:prstGeom>
              <a:solidFill>
                <a:schemeClr val="accent2">
                  <a:satOff val="-4966"/>
                  <a:lumOff val="-10549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2388334">
                  <a:srgbClr val="000000">
                    <a:alpha val="79310"/>
                  </a:srgbClr>
                </a:outerShdw>
              </a:effectLst>
            </p:spPr>
            <p:txBody>
              <a:bodyPr wrap="square" lIns="72248" tIns="72248" rIns="72248" bIns="72248" numCol="1" anchor="ctr">
                <a:noAutofit/>
              </a:bodyPr>
              <a:lstStyle/>
              <a:p>
                <a:pPr algn="ctr" defTabSz="584200">
                  <a:lnSpc>
                    <a:spcPct val="90000"/>
                  </a:lnSpc>
                  <a:defRPr>
                    <a:latin typeface="冬青黑体简体中文 W3"/>
                    <a:ea typeface="冬青黑体简体中文 W3"/>
                    <a:cs typeface="冬青黑体简体中文 W3"/>
                    <a:sym typeface="冬青黑体简体中文 W3"/>
                  </a:defRPr>
                </a:pPr>
              </a:p>
            </p:txBody>
          </p:sp>
          <p:sp>
            <p:nvSpPr>
              <p:cNvPr id="701" name="Shape 701"/>
              <p:cNvSpPr/>
              <p:nvPr/>
            </p:nvSpPr>
            <p:spPr>
              <a:xfrm>
                <a:off x="37509" y="268324"/>
                <a:ext cx="2127705" cy="15151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 defTabSz="584200">
                  <a:lnSpc>
                    <a:spcPct val="90000"/>
                  </a:lnSpc>
                  <a:defRPr sz="3000">
                    <a:solidFill>
                      <a:srgbClr val="FFFFFF"/>
                    </a:solidFill>
                    <a:latin typeface="冬青黑体简体中文 W6"/>
                    <a:ea typeface="冬青黑体简体中文 W6"/>
                    <a:cs typeface="冬青黑体简体中文 W6"/>
                    <a:sym typeface="冬青黑体简体中文 W6"/>
                  </a:defRPr>
                </a:pPr>
                <a:r>
                  <a:t>拥抱变化</a:t>
                </a:r>
              </a:p>
              <a:p>
                <a:pPr algn="ctr" defTabSz="584200">
                  <a:lnSpc>
                    <a:spcPct val="90000"/>
                  </a:lnSpc>
                  <a:defRPr sz="3000">
                    <a:solidFill>
                      <a:srgbClr val="FFFFFF"/>
                    </a:solidFill>
                    <a:latin typeface="冬青黑体简体中文 W6"/>
                    <a:ea typeface="冬青黑体简体中文 W6"/>
                    <a:cs typeface="冬青黑体简体中文 W6"/>
                    <a:sym typeface="冬青黑体简体中文 W6"/>
                  </a:defRPr>
                </a:pPr>
                <a:r>
                  <a:t>动态平衡</a:t>
                </a:r>
              </a:p>
            </p:txBody>
          </p:sp>
        </p:grpSp>
        <p:grpSp>
          <p:nvGrpSpPr>
            <p:cNvPr id="705" name="Group 705"/>
            <p:cNvGrpSpPr/>
            <p:nvPr/>
          </p:nvGrpSpPr>
          <p:grpSpPr>
            <a:xfrm>
              <a:off x="2057714" y="0"/>
              <a:ext cx="1382251" cy="1353037"/>
              <a:chOff x="0" y="0"/>
              <a:chExt cx="1382249" cy="1353036"/>
            </a:xfrm>
          </p:grpSpPr>
          <p:sp>
            <p:nvSpPr>
              <p:cNvPr id="703" name="Shape 703"/>
              <p:cNvSpPr/>
              <p:nvPr/>
            </p:nvSpPr>
            <p:spPr>
              <a:xfrm>
                <a:off x="0" y="0"/>
                <a:ext cx="1382198" cy="1353037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2388334">
                  <a:srgbClr val="000000">
                    <a:alpha val="79310"/>
                  </a:srgbClr>
                </a:outerShdw>
              </a:effectLst>
            </p:spPr>
            <p:txBody>
              <a:bodyPr wrap="square" lIns="72248" tIns="72248" rIns="72248" bIns="72248" numCol="1" anchor="ctr">
                <a:noAutofit/>
              </a:bodyPr>
              <a:lstStyle/>
              <a:p>
                <a:pPr algn="ctr" defTabSz="584200">
                  <a:lnSpc>
                    <a:spcPct val="90000"/>
                  </a:lnSpc>
                  <a:defRPr>
                    <a:latin typeface="冬青黑体简体中文 W3"/>
                    <a:ea typeface="冬青黑体简体中文 W3"/>
                    <a:cs typeface="冬青黑体简体中文 W3"/>
                    <a:sym typeface="冬青黑体简体中文 W3"/>
                  </a:defRPr>
                </a:pPr>
              </a:p>
            </p:txBody>
          </p:sp>
          <p:sp>
            <p:nvSpPr>
              <p:cNvPr id="704" name="Shape 704"/>
              <p:cNvSpPr/>
              <p:nvPr/>
            </p:nvSpPr>
            <p:spPr>
              <a:xfrm>
                <a:off x="17" y="486522"/>
                <a:ext cx="1382233" cy="376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lnSpc>
                    <a:spcPct val="90000"/>
                  </a:lnSpc>
                  <a:defRPr sz="3000">
                    <a:solidFill>
                      <a:srgbClr val="FFFFFF"/>
                    </a:solidFill>
                    <a:latin typeface="冬青黑体简体中文 W6"/>
                    <a:ea typeface="冬青黑体简体中文 W6"/>
                    <a:cs typeface="冬青黑体简体中文 W6"/>
                    <a:sym typeface="冬青黑体简体中文 W6"/>
                  </a:defRPr>
                </a:lvl1pPr>
              </a:lstStyle>
              <a:p>
                <a:pPr/>
                <a:r>
                  <a:t>业务</a:t>
                </a:r>
              </a:p>
            </p:txBody>
          </p:sp>
        </p:grpSp>
        <p:sp>
          <p:nvSpPr>
            <p:cNvPr id="706" name="Shape 706"/>
            <p:cNvSpPr/>
            <p:nvPr/>
          </p:nvSpPr>
          <p:spPr>
            <a:xfrm flipV="1">
              <a:off x="2748839" y="1424528"/>
              <a:ext cx="1" cy="3345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16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grpSp>
          <p:nvGrpSpPr>
            <p:cNvPr id="709" name="Group 709"/>
            <p:cNvGrpSpPr/>
            <p:nvPr/>
          </p:nvGrpSpPr>
          <p:grpSpPr>
            <a:xfrm>
              <a:off x="4115428" y="3076047"/>
              <a:ext cx="1382251" cy="1353038"/>
              <a:chOff x="0" y="0"/>
              <a:chExt cx="1382249" cy="1353036"/>
            </a:xfrm>
          </p:grpSpPr>
          <p:sp>
            <p:nvSpPr>
              <p:cNvPr id="707" name="Shape 707"/>
              <p:cNvSpPr/>
              <p:nvPr/>
            </p:nvSpPr>
            <p:spPr>
              <a:xfrm>
                <a:off x="0" y="0"/>
                <a:ext cx="1382198" cy="1353037"/>
              </a:xfrm>
              <a:prstGeom prst="ellipse">
                <a:avLst/>
              </a:prstGeom>
              <a:solidFill>
                <a:schemeClr val="accent1">
                  <a:satOff val="-4409"/>
                  <a:lumOff val="-10509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2388334">
                  <a:srgbClr val="000000">
                    <a:alpha val="79310"/>
                  </a:srgbClr>
                </a:outerShdw>
              </a:effectLst>
            </p:spPr>
            <p:txBody>
              <a:bodyPr wrap="square" lIns="72248" tIns="72248" rIns="72248" bIns="72248" numCol="1" anchor="ctr">
                <a:noAutofit/>
              </a:bodyPr>
              <a:lstStyle/>
              <a:p>
                <a:pPr algn="ctr" defTabSz="584200">
                  <a:lnSpc>
                    <a:spcPct val="90000"/>
                  </a:lnSpc>
                  <a:defRPr>
                    <a:latin typeface="冬青黑体简体中文 W3"/>
                    <a:ea typeface="冬青黑体简体中文 W3"/>
                    <a:cs typeface="冬青黑体简体中文 W3"/>
                    <a:sym typeface="冬青黑体简体中文 W3"/>
                  </a:defRPr>
                </a:pPr>
              </a:p>
            </p:txBody>
          </p:sp>
          <p:sp>
            <p:nvSpPr>
              <p:cNvPr id="708" name="Shape 708"/>
              <p:cNvSpPr/>
              <p:nvPr/>
            </p:nvSpPr>
            <p:spPr>
              <a:xfrm>
                <a:off x="17" y="459992"/>
                <a:ext cx="1382233" cy="37656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lnSpc>
                    <a:spcPct val="90000"/>
                  </a:lnSpc>
                  <a:defRPr sz="3000">
                    <a:solidFill>
                      <a:srgbClr val="FFFFFF"/>
                    </a:solidFill>
                    <a:latin typeface="冬青黑体简体中文 W6"/>
                    <a:ea typeface="冬青黑体简体中文 W6"/>
                    <a:cs typeface="冬青黑体简体中文 W6"/>
                    <a:sym typeface="冬青黑体简体中文 W6"/>
                  </a:defRPr>
                </a:lvl1pPr>
              </a:lstStyle>
              <a:p>
                <a:pPr/>
                <a:r>
                  <a:t>技术</a:t>
                </a:r>
              </a:p>
            </p:txBody>
          </p:sp>
        </p:grpSp>
        <p:sp>
          <p:nvSpPr>
            <p:cNvPr id="710" name="Shape 710"/>
            <p:cNvSpPr/>
            <p:nvPr/>
          </p:nvSpPr>
          <p:spPr>
            <a:xfrm>
              <a:off x="3861133" y="3151010"/>
              <a:ext cx="355654" cy="19785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16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  <p:grpSp>
          <p:nvGrpSpPr>
            <p:cNvPr id="713" name="Group 713"/>
            <p:cNvGrpSpPr/>
            <p:nvPr/>
          </p:nvGrpSpPr>
          <p:grpSpPr>
            <a:xfrm>
              <a:off x="0" y="3041185"/>
              <a:ext cx="1382250" cy="1353038"/>
              <a:chOff x="0" y="0"/>
              <a:chExt cx="1382249" cy="1353036"/>
            </a:xfrm>
          </p:grpSpPr>
          <p:sp>
            <p:nvSpPr>
              <p:cNvPr id="711" name="Shape 711"/>
              <p:cNvSpPr/>
              <p:nvPr/>
            </p:nvSpPr>
            <p:spPr>
              <a:xfrm>
                <a:off x="0" y="0"/>
                <a:ext cx="1382198" cy="1353037"/>
              </a:xfrm>
              <a:prstGeom prst="ellipse">
                <a:avLst/>
              </a:prstGeom>
              <a:solidFill>
                <a:schemeClr val="accent5">
                  <a:satOff val="-6843"/>
                  <a:lumOff val="-10705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25400" dist="25400" dir="2388334">
                  <a:srgbClr val="000000">
                    <a:alpha val="79310"/>
                  </a:srgbClr>
                </a:outerShdw>
              </a:effectLst>
            </p:spPr>
            <p:txBody>
              <a:bodyPr wrap="square" lIns="72248" tIns="72248" rIns="72248" bIns="72248" numCol="1" anchor="ctr">
                <a:noAutofit/>
              </a:bodyPr>
              <a:lstStyle/>
              <a:p>
                <a:pPr algn="ctr" defTabSz="584200">
                  <a:lnSpc>
                    <a:spcPct val="90000"/>
                  </a:lnSpc>
                  <a:defRPr>
                    <a:latin typeface="冬青黑体简体中文 W3"/>
                    <a:ea typeface="冬青黑体简体中文 W3"/>
                    <a:cs typeface="冬青黑体简体中文 W3"/>
                    <a:sym typeface="冬青黑体简体中文 W3"/>
                  </a:defRPr>
                </a:pPr>
              </a:p>
            </p:txBody>
          </p:sp>
          <p:sp>
            <p:nvSpPr>
              <p:cNvPr id="712" name="Shape 712"/>
              <p:cNvSpPr/>
              <p:nvPr/>
            </p:nvSpPr>
            <p:spPr>
              <a:xfrm>
                <a:off x="17" y="499787"/>
                <a:ext cx="1382233" cy="376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 defTabSz="584200">
                  <a:lnSpc>
                    <a:spcPct val="90000"/>
                  </a:lnSpc>
                  <a:defRPr sz="3000">
                    <a:solidFill>
                      <a:srgbClr val="FFFFFF"/>
                    </a:solidFill>
                    <a:latin typeface="冬青黑体简体中文 W6"/>
                    <a:ea typeface="冬青黑体简体中文 W6"/>
                    <a:cs typeface="冬青黑体简体中文 W6"/>
                    <a:sym typeface="冬青黑体简体中文 W6"/>
                  </a:defRPr>
                </a:lvl1pPr>
              </a:lstStyle>
              <a:p>
                <a:pPr/>
                <a:r>
                  <a:t>团队</a:t>
                </a:r>
              </a:p>
            </p:txBody>
          </p:sp>
        </p:grpSp>
        <p:sp>
          <p:nvSpPr>
            <p:cNvPr id="714" name="Shape 714"/>
            <p:cNvSpPr/>
            <p:nvPr/>
          </p:nvSpPr>
          <p:spPr>
            <a:xfrm flipV="1">
              <a:off x="1325789" y="3130615"/>
              <a:ext cx="310213" cy="2013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bevel/>
            </a:ln>
            <a:effectLst>
              <a:outerShdw sx="100000" sy="100000" kx="0" ky="0" algn="b" rotWithShape="0" blurRad="50800" dist="25400" dir="5400000">
                <a:srgbClr val="000000">
                  <a:alpha val="38000"/>
                </a:srgbClr>
              </a:outerShdw>
            </a:effectLst>
          </p:spPr>
          <p:txBody>
            <a:bodyPr wrap="square" lIns="65023" tIns="65023" rIns="65023" bIns="65023" numCol="1" anchor="t">
              <a:noAutofit/>
            </a:bodyPr>
            <a:lstStyle/>
            <a:p>
              <a:pPr>
                <a:defRPr sz="1600">
                  <a:latin typeface="+mn-lt"/>
                  <a:ea typeface="+mn-ea"/>
                  <a:cs typeface="+mn-cs"/>
                  <a:sym typeface="Helvetica"/>
                </a:defRPr>
              </a:pPr>
            </a:p>
          </p:txBody>
        </p:sp>
      </p:grpSp>
      <p:sp>
        <p:nvSpPr>
          <p:cNvPr id="716" name="Shape 716"/>
          <p:cNvSpPr/>
          <p:nvPr/>
        </p:nvSpPr>
        <p:spPr>
          <a:xfrm>
            <a:off x="4318237" y="2097124"/>
            <a:ext cx="2094599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pPr>
            <a:r>
              <a:t> - </a:t>
            </a:r>
            <a:r>
              <a:rPr b="0"/>
              <a:t>策略层面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roup 720"/>
          <p:cNvGrpSpPr/>
          <p:nvPr/>
        </p:nvGrpSpPr>
        <p:grpSpPr>
          <a:xfrm>
            <a:off x="1675916" y="1898089"/>
            <a:ext cx="9652968" cy="5791781"/>
            <a:chOff x="0" y="0"/>
            <a:chExt cx="9652966" cy="5791779"/>
          </a:xfrm>
        </p:grpSpPr>
        <p:pic>
          <p:nvPicPr>
            <p:cNvPr id="718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652967" cy="579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19" name="Shape 719"/>
            <p:cNvSpPr/>
            <p:nvPr/>
          </p:nvSpPr>
          <p:spPr>
            <a:xfrm>
              <a:off x="2563973" y="155363"/>
              <a:ext cx="4525021" cy="4856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</p:grpSp>
      <p:sp>
        <p:nvSpPr>
          <p:cNvPr id="721" name="Shape 721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722" name="Shape 722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3" name="Shape 723"/>
          <p:cNvSpPr/>
          <p:nvPr/>
        </p:nvSpPr>
        <p:spPr>
          <a:xfrm>
            <a:off x="1824572" y="7930284"/>
            <a:ext cx="9355656" cy="755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/>
            <a:r>
              <a:t>适应度函数指明了我们的目标架构是什么样，某些系统关注高可用，</a:t>
            </a:r>
          </a:p>
          <a:p>
            <a:pPr algn="ctr"/>
            <a:r>
              <a:t>某些系统关注吞吐量，某些系统关注安全</a:t>
            </a:r>
          </a:p>
        </p:txBody>
      </p:sp>
      <p:sp>
        <p:nvSpPr>
          <p:cNvPr id="724" name="Shape 724"/>
          <p:cNvSpPr/>
          <p:nvPr/>
        </p:nvSpPr>
        <p:spPr>
          <a:xfrm>
            <a:off x="1285041" y="1954564"/>
            <a:ext cx="3065429" cy="602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演进式架构</a:t>
            </a:r>
          </a:p>
        </p:txBody>
      </p:sp>
      <p:sp>
        <p:nvSpPr>
          <p:cNvPr id="725" name="Shape 725"/>
          <p:cNvSpPr/>
          <p:nvPr/>
        </p:nvSpPr>
        <p:spPr>
          <a:xfrm>
            <a:off x="4151864" y="1972344"/>
            <a:ext cx="2475599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pPr>
            <a:r>
              <a:t> - </a:t>
            </a:r>
            <a:r>
              <a:rPr b="0"/>
              <a:t>适应度函数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728" name="Shape 728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9" name="Shape 729"/>
          <p:cNvSpPr/>
          <p:nvPr/>
        </p:nvSpPr>
        <p:spPr>
          <a:xfrm>
            <a:off x="2313978" y="4094924"/>
            <a:ext cx="8376844" cy="21352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algn="ctr">
              <a:defRPr sz="3700"/>
            </a:pPr>
            <a:r>
              <a:t>平衡速度和响应力</a:t>
            </a:r>
          </a:p>
          <a:p>
            <a:pPr algn="ctr">
              <a:defRPr sz="3700"/>
            </a:pPr>
          </a:p>
          <a:p>
            <a:pPr algn="ctr">
              <a:defRPr sz="3700"/>
            </a:pPr>
            <a:r>
              <a:t>交付实践，部署流水线、自动化基础设施构建、数据库迁移与恢复等</a:t>
            </a:r>
          </a:p>
        </p:txBody>
      </p:sp>
      <p:sp>
        <p:nvSpPr>
          <p:cNvPr id="730" name="Shape 730"/>
          <p:cNvSpPr/>
          <p:nvPr/>
        </p:nvSpPr>
        <p:spPr>
          <a:xfrm>
            <a:off x="1285041" y="1954564"/>
            <a:ext cx="3065429" cy="602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演进式架构</a:t>
            </a:r>
          </a:p>
        </p:txBody>
      </p:sp>
      <p:sp>
        <p:nvSpPr>
          <p:cNvPr id="731" name="Shape 731"/>
          <p:cNvSpPr/>
          <p:nvPr/>
        </p:nvSpPr>
        <p:spPr>
          <a:xfrm>
            <a:off x="4151864" y="1972344"/>
            <a:ext cx="3237599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pPr>
            <a:r>
              <a:t> - </a:t>
            </a:r>
            <a:r>
              <a:rPr b="0"/>
              <a:t>痛苦的事提前做</a:t>
            </a:r>
          </a:p>
        </p:txBody>
      </p:sp>
      <p:sp>
        <p:nvSpPr>
          <p:cNvPr id="732" name="Shape 732"/>
          <p:cNvSpPr/>
          <p:nvPr/>
        </p:nvSpPr>
        <p:spPr>
          <a:xfrm>
            <a:off x="2906776" y="3026966"/>
            <a:ext cx="7191249" cy="598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sz="3700"/>
            </a:lvl1pPr>
          </a:lstStyle>
          <a:p>
            <a:pPr/>
            <a:r>
              <a:t>降低变更成本，使架构演进更容易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737" name="Shape 737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8" name="Shape 738"/>
          <p:cNvSpPr/>
          <p:nvPr/>
        </p:nvSpPr>
        <p:spPr>
          <a:xfrm>
            <a:off x="1471432" y="3423908"/>
            <a:ext cx="10061936" cy="1184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ctr">
              <a:defRPr sz="3700"/>
            </a:lvl1pPr>
          </a:lstStyle>
          <a:p>
            <a:pPr/>
            <a:r>
              <a:t>决策的时机延迟在责任时刻</a:t>
            </a:r>
          </a:p>
        </p:txBody>
      </p:sp>
      <p:sp>
        <p:nvSpPr>
          <p:cNvPr id="739" name="Shape 739"/>
          <p:cNvSpPr/>
          <p:nvPr/>
        </p:nvSpPr>
        <p:spPr>
          <a:xfrm>
            <a:off x="1285041" y="1954564"/>
            <a:ext cx="3065429" cy="602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演进式架构</a:t>
            </a:r>
          </a:p>
        </p:txBody>
      </p:sp>
      <p:sp>
        <p:nvSpPr>
          <p:cNvPr id="740" name="Shape 740"/>
          <p:cNvSpPr/>
          <p:nvPr/>
        </p:nvSpPr>
        <p:spPr>
          <a:xfrm>
            <a:off x="4151864" y="1972344"/>
            <a:ext cx="2856599" cy="56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pPr>
            <a:r>
              <a:t> - </a:t>
            </a:r>
            <a:r>
              <a:rPr b="0"/>
              <a:t>最后责任时刻</a:t>
            </a:r>
          </a:p>
        </p:txBody>
      </p:sp>
      <p:sp>
        <p:nvSpPr>
          <p:cNvPr id="741" name="Shape 741"/>
          <p:cNvSpPr/>
          <p:nvPr/>
        </p:nvSpPr>
        <p:spPr>
          <a:xfrm>
            <a:off x="1262125" y="4577524"/>
            <a:ext cx="10480549" cy="598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sz="3700"/>
            </a:lvl1pPr>
          </a:lstStyle>
          <a:p>
            <a:pPr/>
            <a:r>
              <a:t>延迟决策的优势是有更多可用的信息来辅助决策。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6" name="Shape 746"/>
          <p:cNvSpPr/>
          <p:nvPr/>
        </p:nvSpPr>
        <p:spPr>
          <a:xfrm>
            <a:off x="-1" y="2278046"/>
            <a:ext cx="13004802" cy="1"/>
          </a:xfrm>
          <a:prstGeom prst="line">
            <a:avLst/>
          </a:prstGeom>
          <a:ln w="25400">
            <a:solidFill>
              <a:srgbClr val="00B56E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751" name="Group 751"/>
          <p:cNvGrpSpPr/>
          <p:nvPr/>
        </p:nvGrpSpPr>
        <p:grpSpPr>
          <a:xfrm>
            <a:off x="3074086" y="4072150"/>
            <a:ext cx="6856628" cy="2002018"/>
            <a:chOff x="0" y="0"/>
            <a:chExt cx="6856627" cy="2002017"/>
          </a:xfrm>
        </p:grpSpPr>
        <p:sp>
          <p:nvSpPr>
            <p:cNvPr id="747" name="Shape 747"/>
            <p:cNvSpPr/>
            <p:nvPr/>
          </p:nvSpPr>
          <p:spPr>
            <a:xfrm>
              <a:off x="3791115" y="0"/>
              <a:ext cx="2994339" cy="7198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15192" indent="-415192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t>“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去”中心化</a:t>
              </a:r>
            </a:p>
          </p:txBody>
        </p:sp>
        <p:sp>
          <p:nvSpPr>
            <p:cNvPr id="748" name="Shape 748"/>
            <p:cNvSpPr/>
            <p:nvPr/>
          </p:nvSpPr>
          <p:spPr>
            <a:xfrm>
              <a:off x="76534" y="0"/>
              <a:ext cx="3573429" cy="602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/>
                <a:t>围绕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业务</a:t>
              </a:r>
              <a:r>
                <a:rPr sz="4000"/>
                <a:t>构建</a:t>
              </a:r>
            </a:p>
          </p:txBody>
        </p:sp>
        <p:sp>
          <p:nvSpPr>
            <p:cNvPr id="749" name="Shape 749"/>
            <p:cNvSpPr/>
            <p:nvPr/>
          </p:nvSpPr>
          <p:spPr>
            <a:xfrm>
              <a:off x="3791198" y="1340600"/>
              <a:ext cx="3065430" cy="602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演进式架构</a:t>
              </a:r>
            </a:p>
          </p:txBody>
        </p:sp>
        <p:sp>
          <p:nvSpPr>
            <p:cNvPr id="750" name="Shape 750"/>
            <p:cNvSpPr/>
            <p:nvPr/>
          </p:nvSpPr>
          <p:spPr>
            <a:xfrm>
              <a:off x="0" y="1282181"/>
              <a:ext cx="3507448" cy="719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自动化“一切”</a:t>
              </a:r>
            </a:p>
          </p:txBody>
        </p:sp>
      </p:grpSp>
      <p:sp>
        <p:nvSpPr>
          <p:cNvPr id="752" name="Shape 752"/>
          <p:cNvSpPr/>
          <p:nvPr/>
        </p:nvSpPr>
        <p:spPr>
          <a:xfrm>
            <a:off x="3267929" y="1112872"/>
            <a:ext cx="6177789" cy="832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defTabSz="584200">
              <a:lnSpc>
                <a:spcPct val="70000"/>
              </a:lnSpc>
              <a:defRPr b="1" cap="all" spc="-220" sz="55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微服务架构设计原则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type="sldNum" sz="quarter" idx="2"/>
          </p:nvPr>
        </p:nvSpPr>
        <p:spPr>
          <a:xfrm>
            <a:off x="12497545" y="9258300"/>
            <a:ext cx="127001" cy="139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0" name="Shape 410"/>
          <p:cNvSpPr/>
          <p:nvPr/>
        </p:nvSpPr>
        <p:spPr>
          <a:xfrm>
            <a:off x="2887726" y="4417186"/>
            <a:ext cx="7229349" cy="91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b="1" sz="6200">
                <a:solidFill>
                  <a:srgbClr val="00B56E"/>
                </a:solidFill>
              </a:defRPr>
            </a:lvl1pPr>
          </a:lstStyle>
          <a:p>
            <a:pPr/>
            <a:r>
              <a:t>微服务架构设计原则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5" name="Shape 755"/>
          <p:cNvSpPr/>
          <p:nvPr/>
        </p:nvSpPr>
        <p:spPr>
          <a:xfrm>
            <a:off x="755105" y="3073320"/>
            <a:ext cx="12296947" cy="103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1" indent="228600">
              <a:defRPr sz="5800">
                <a:solidFill>
                  <a:srgbClr val="00B56E"/>
                </a:solidFill>
              </a:defRPr>
            </a:pPr>
            <a:r>
              <a:t>讨论当前的项目中如何“去”中心化？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0" name="Shape 760"/>
          <p:cNvSpPr/>
          <p:nvPr/>
        </p:nvSpPr>
        <p:spPr>
          <a:xfrm>
            <a:off x="609529" y="2969337"/>
            <a:ext cx="12287768" cy="160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1" indent="228600">
              <a:defRPr sz="6200">
                <a:solidFill>
                  <a:srgbClr val="00B56E"/>
                </a:solidFill>
              </a:defRPr>
            </a:pPr>
            <a:r>
              <a:rPr sz="5700"/>
              <a:t>分享所在的项目中的自动化经验？</a:t>
            </a:r>
            <a:endParaRPr sz="5700"/>
          </a:p>
          <a:p>
            <a:pPr lvl="1" indent="228600">
              <a:defRPr sz="6200">
                <a:solidFill>
                  <a:srgbClr val="00B56E"/>
                </a:solidFill>
              </a:defRPr>
            </a:pPr>
            <a:r>
              <a:rPr sz="5700"/>
              <a:t>讨论哪些部分还可以自动化？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hape 764"/>
          <p:cNvSpPr/>
          <p:nvPr>
            <p:ph type="sldNum" sz="quarter" idx="2"/>
          </p:nvPr>
        </p:nvSpPr>
        <p:spPr>
          <a:xfrm>
            <a:off x="12425036" y="9258300"/>
            <a:ext cx="352654" cy="152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>
            <a:normAutofit fontScale="100000" lnSpcReduction="0"/>
          </a:bodyPr>
          <a:lstStyle>
            <a:lvl1pPr>
              <a:defRPr spc="163"/>
            </a:lvl1pPr>
          </a:lstStyle>
          <a:p>
            <a:pPr>
              <a:defRPr spc="0" sz="1600">
                <a:solidFill>
                  <a:srgbClr val="000000"/>
                </a:solidFill>
              </a:defRPr>
            </a:pPr>
            <a:fld id="{86CB4B4D-7CA3-9044-876B-883B54F8677D}" type="slidenum">
              <a:rPr spc="163" sz="900">
                <a:solidFill>
                  <a:srgbClr val="929396"/>
                </a:solidFill>
              </a:rPr>
            </a:fld>
          </a:p>
        </p:txBody>
      </p:sp>
      <p:sp>
        <p:nvSpPr>
          <p:cNvPr id="765" name="Shape 765"/>
          <p:cNvSpPr/>
          <p:nvPr>
            <p:ph type="title"/>
          </p:nvPr>
        </p:nvSpPr>
        <p:spPr>
          <a:xfrm>
            <a:off x="206483" y="448969"/>
            <a:ext cx="11925301" cy="1905001"/>
          </a:xfrm>
          <a:prstGeom prst="rect">
            <a:avLst/>
          </a:prstGeom>
        </p:spPr>
        <p:txBody>
          <a:bodyPr lIns="50800" tIns="50800" rIns="50800" bIns="50800" anchor="ctr"/>
          <a:lstStyle>
            <a:lvl1pPr algn="ctr">
              <a:defRPr b="1" spc="-420" sz="840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谢谢</a:t>
            </a:r>
          </a:p>
        </p:txBody>
      </p:sp>
      <p:pic>
        <p:nvPicPr>
          <p:cNvPr id="76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5392" y="2780952"/>
            <a:ext cx="6426201" cy="632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7" name="pasted-image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7431" y="2877908"/>
            <a:ext cx="3071867" cy="2787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45445" y="5754071"/>
            <a:ext cx="2355838" cy="30613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type="sldNum" sz="quarter" idx="2"/>
          </p:nvPr>
        </p:nvSpPr>
        <p:spPr>
          <a:xfrm>
            <a:off x="12497545" y="9258300"/>
            <a:ext cx="127001" cy="139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3" name="Shape 413"/>
          <p:cNvSpPr/>
          <p:nvPr/>
        </p:nvSpPr>
        <p:spPr>
          <a:xfrm>
            <a:off x="4068825" y="1406609"/>
            <a:ext cx="4867149" cy="91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b="1" sz="6200">
                <a:solidFill>
                  <a:srgbClr val="00B56E"/>
                </a:solidFill>
              </a:defRPr>
            </a:lvl1pPr>
          </a:lstStyle>
          <a:p>
            <a:pPr/>
            <a:r>
              <a:t>分而治之策略</a:t>
            </a:r>
          </a:p>
        </p:txBody>
      </p:sp>
      <p:sp>
        <p:nvSpPr>
          <p:cNvPr id="414" name="Shape 414"/>
          <p:cNvSpPr/>
          <p:nvPr/>
        </p:nvSpPr>
        <p:spPr>
          <a:xfrm>
            <a:off x="1773300" y="3065825"/>
            <a:ext cx="9458199" cy="105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pPr>
            <a:r>
              <a:t>把一个较大的问题拆分成多个容易治理的子问题，</a:t>
            </a:r>
          </a:p>
          <a:p>
            <a: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pPr>
            <a:r>
              <a:t>选择合适的方法解决子问题，最终形成整体解决方案。</a:t>
            </a:r>
          </a:p>
        </p:txBody>
      </p:sp>
      <p:sp>
        <p:nvSpPr>
          <p:cNvPr id="415" name="Shape 415"/>
          <p:cNvSpPr/>
          <p:nvPr/>
        </p:nvSpPr>
        <p:spPr>
          <a:xfrm>
            <a:off x="3698684" y="5537331"/>
            <a:ext cx="5654549" cy="9192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b="1" sz="6200">
                <a:solidFill>
                  <a:srgbClr val="00B56E"/>
                </a:solidFill>
              </a:defRPr>
            </a:lvl1pPr>
          </a:lstStyle>
          <a:p>
            <a:pPr/>
            <a:r>
              <a:t>微服务架构策略</a:t>
            </a:r>
          </a:p>
        </p:txBody>
      </p:sp>
      <p:sp>
        <p:nvSpPr>
          <p:cNvPr id="416" name="Shape 416"/>
          <p:cNvSpPr/>
          <p:nvPr/>
        </p:nvSpPr>
        <p:spPr>
          <a:xfrm>
            <a:off x="23558" y="4773637"/>
            <a:ext cx="13004802" cy="1"/>
          </a:xfrm>
          <a:prstGeom prst="line">
            <a:avLst/>
          </a:prstGeom>
          <a:ln w="25400">
            <a:solidFill>
              <a:srgbClr val="00B56E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417" name="Shape 417"/>
          <p:cNvSpPr/>
          <p:nvPr/>
        </p:nvSpPr>
        <p:spPr>
          <a:xfrm>
            <a:off x="1796859" y="6953553"/>
            <a:ext cx="9458199" cy="105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pPr>
            <a:r>
              <a:t>将单块应用程序划分成一组小的服务，</a:t>
            </a:r>
          </a:p>
          <a:p>
            <a:pPr defTabSz="584200">
              <a:spcBef>
                <a:spcPts val="1200"/>
              </a:spcBef>
              <a:buClr>
                <a:srgbClr val="00B56E"/>
              </a:buClr>
              <a:buFont typeface="Lucida Grande"/>
              <a:defRPr b="1" sz="3000"/>
            </a:pPr>
            <a:r>
              <a:t>服务之间互相协调、互相配合，为用户提供最终价值。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type="sldNum" sz="quarter" idx="2"/>
          </p:nvPr>
        </p:nvSpPr>
        <p:spPr>
          <a:xfrm>
            <a:off x="12497545" y="9258300"/>
            <a:ext cx="127001" cy="139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0" name="Shape 420"/>
          <p:cNvSpPr/>
          <p:nvPr/>
        </p:nvSpPr>
        <p:spPr>
          <a:xfrm>
            <a:off x="2887726" y="854105"/>
            <a:ext cx="7229349" cy="919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b="1" sz="6200">
                <a:solidFill>
                  <a:srgbClr val="00B56E"/>
                </a:solidFill>
              </a:defRPr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421" name="Shape 421"/>
          <p:cNvSpPr/>
          <p:nvPr/>
        </p:nvSpPr>
        <p:spPr>
          <a:xfrm>
            <a:off x="-1" y="2278046"/>
            <a:ext cx="13004802" cy="1"/>
          </a:xfrm>
          <a:prstGeom prst="line">
            <a:avLst/>
          </a:prstGeom>
          <a:ln w="25400">
            <a:solidFill>
              <a:srgbClr val="00B56E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426" name="Group 426"/>
          <p:cNvGrpSpPr/>
          <p:nvPr/>
        </p:nvGrpSpPr>
        <p:grpSpPr>
          <a:xfrm>
            <a:off x="3074086" y="4030557"/>
            <a:ext cx="6856628" cy="2002018"/>
            <a:chOff x="0" y="0"/>
            <a:chExt cx="6856627" cy="2002017"/>
          </a:xfrm>
        </p:grpSpPr>
        <p:sp>
          <p:nvSpPr>
            <p:cNvPr id="422" name="Shape 422"/>
            <p:cNvSpPr/>
            <p:nvPr/>
          </p:nvSpPr>
          <p:spPr>
            <a:xfrm>
              <a:off x="3791115" y="0"/>
              <a:ext cx="2989229" cy="631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15192" indent="-415192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t>“</a:t>
              </a:r>
              <a:r>
                <a:rPr sz="4000"/>
                <a:t>去</a:t>
              </a:r>
              <a:r>
                <a:t>”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中心化</a:t>
              </a:r>
            </a:p>
          </p:txBody>
        </p:sp>
        <p:sp>
          <p:nvSpPr>
            <p:cNvPr id="423" name="Shape 423"/>
            <p:cNvSpPr/>
            <p:nvPr/>
          </p:nvSpPr>
          <p:spPr>
            <a:xfrm>
              <a:off x="76534" y="0"/>
              <a:ext cx="3573429" cy="602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/>
                <a:t>围绕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业务</a:t>
              </a:r>
              <a:r>
                <a:rPr sz="4000"/>
                <a:t>构建</a:t>
              </a:r>
            </a:p>
          </p:txBody>
        </p:sp>
        <p:sp>
          <p:nvSpPr>
            <p:cNvPr id="424" name="Shape 424"/>
            <p:cNvSpPr/>
            <p:nvPr/>
          </p:nvSpPr>
          <p:spPr>
            <a:xfrm>
              <a:off x="3791198" y="1340600"/>
              <a:ext cx="3065430" cy="602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演进式架构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0" y="1282181"/>
              <a:ext cx="3507448" cy="719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自动化“一切”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429" name="Shape 429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0" name="Shape 430"/>
          <p:cNvSpPr/>
          <p:nvPr/>
        </p:nvSpPr>
        <p:spPr>
          <a:xfrm>
            <a:off x="1413151" y="2053944"/>
            <a:ext cx="4974646" cy="71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围绕业务 - 构建</a:t>
            </a:r>
            <a:r>
              <a:rPr sz="4000"/>
              <a:t>服务</a:t>
            </a:r>
          </a:p>
        </p:txBody>
      </p:sp>
      <p:pic>
        <p:nvPicPr>
          <p:cNvPr id="4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1100" y="2750199"/>
            <a:ext cx="8102600" cy="608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434" name="Shape 434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5" name="Shape 435"/>
          <p:cNvSpPr/>
          <p:nvPr/>
        </p:nvSpPr>
        <p:spPr>
          <a:xfrm>
            <a:off x="1413151" y="2053944"/>
            <a:ext cx="5012349" cy="707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15192" indent="-415192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4000">
                <a:latin typeface="+mn-lt"/>
                <a:ea typeface="+mn-ea"/>
                <a:cs typeface="+mn-cs"/>
                <a:sym typeface="Helvetica"/>
              </a:defRPr>
            </a:pPr>
            <a:r>
              <a:t>领域驱动设计(DDD)</a:t>
            </a:r>
          </a:p>
        </p:txBody>
      </p:sp>
      <p:grpSp>
        <p:nvGrpSpPr>
          <p:cNvPr id="442" name="Group 442"/>
          <p:cNvGrpSpPr/>
          <p:nvPr/>
        </p:nvGrpSpPr>
        <p:grpSpPr>
          <a:xfrm>
            <a:off x="2223949" y="3579864"/>
            <a:ext cx="7554341" cy="4778926"/>
            <a:chOff x="0" y="0"/>
            <a:chExt cx="7554340" cy="4778925"/>
          </a:xfrm>
        </p:grpSpPr>
        <p:sp>
          <p:nvSpPr>
            <p:cNvPr id="436" name="Shape 436"/>
            <p:cNvSpPr/>
            <p:nvPr/>
          </p:nvSpPr>
          <p:spPr>
            <a:xfrm>
              <a:off x="0" y="1907572"/>
              <a:ext cx="5539448" cy="567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15192" indent="-415192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-"/>
                <a:defRPr b="1" sz="3000"/>
              </a:pPr>
              <a:r>
                <a:t>领域语言(Ubiquitous language)</a:t>
              </a:r>
            </a:p>
          </p:txBody>
        </p:sp>
        <p:sp>
          <p:nvSpPr>
            <p:cNvPr id="437" name="Shape 437"/>
            <p:cNvSpPr/>
            <p:nvPr/>
          </p:nvSpPr>
          <p:spPr>
            <a:xfrm>
              <a:off x="74010" y="0"/>
              <a:ext cx="4928138" cy="55473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15192" indent="-415192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-"/>
                <a:defRPr b="1" sz="3000">
                  <a:latin typeface="+mn-lt"/>
                  <a:ea typeface="+mn-ea"/>
                  <a:cs typeface="+mn-cs"/>
                  <a:sym typeface="Helvetica"/>
                </a:defRPr>
              </a:pPr>
              <a:r>
                <a:t>领域模型(Domain model)</a:t>
              </a:r>
            </a:p>
          </p:txBody>
        </p:sp>
        <p:sp>
          <p:nvSpPr>
            <p:cNvPr id="438" name="Shape 438"/>
            <p:cNvSpPr/>
            <p:nvPr/>
          </p:nvSpPr>
          <p:spPr>
            <a:xfrm>
              <a:off x="1019999" y="2565095"/>
              <a:ext cx="6175249" cy="450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/>
            <a:p>
              <a:pPr>
                <a:defRPr sz="2500"/>
              </a:pPr>
              <a:r>
                <a:t>在某个</a:t>
              </a:r>
              <a:r>
                <a:rPr b="1">
                  <a:solidFill>
                    <a:schemeClr val="accent2">
                      <a:satOff val="-4966"/>
                      <a:lumOff val="-10549"/>
                    </a:schemeClr>
                  </a:solidFill>
                </a:rPr>
                <a:t>特定语境</a:t>
              </a:r>
              <a:r>
                <a:t>之下建立的</a:t>
              </a:r>
              <a:r>
                <a:rPr b="1">
                  <a:solidFill>
                    <a:schemeClr val="accent2">
                      <a:satOff val="-4966"/>
                      <a:lumOff val="-10549"/>
                    </a:schemeClr>
                  </a:solidFill>
                </a:rPr>
                <a:t>无歧义</a:t>
              </a:r>
              <a:r>
                <a:t>交流语言</a:t>
              </a:r>
            </a:p>
          </p:txBody>
        </p:sp>
        <p:sp>
          <p:nvSpPr>
            <p:cNvPr id="439" name="Shape 439"/>
            <p:cNvSpPr/>
            <p:nvPr/>
          </p:nvSpPr>
          <p:spPr>
            <a:xfrm>
              <a:off x="1061592" y="684200"/>
              <a:ext cx="6492749" cy="4507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/>
            <a:p>
              <a:pPr>
                <a:defRPr sz="2500"/>
              </a:pPr>
              <a:r>
                <a:t>为了准确定义需要解决问题而构造的</a:t>
              </a:r>
              <a:r>
                <a:rPr b="1">
                  <a:solidFill>
                    <a:schemeClr val="accent2">
                      <a:satOff val="-4966"/>
                      <a:lumOff val="-10549"/>
                    </a:schemeClr>
                  </a:solidFill>
                </a:rPr>
                <a:t>抽象模型</a:t>
              </a:r>
            </a:p>
          </p:txBody>
        </p:sp>
        <p:sp>
          <p:nvSpPr>
            <p:cNvPr id="440" name="Shape 440"/>
            <p:cNvSpPr/>
            <p:nvPr/>
          </p:nvSpPr>
          <p:spPr>
            <a:xfrm>
              <a:off x="0" y="3672899"/>
              <a:ext cx="4668990" cy="5674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15192" indent="-415192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-"/>
                <a:defRPr b="1" sz="3000"/>
              </a:pPr>
              <a:r>
                <a:t>特定语境(Bundle context)</a:t>
              </a:r>
            </a:p>
          </p:txBody>
        </p:sp>
        <p:sp>
          <p:nvSpPr>
            <p:cNvPr id="441" name="Shape 441"/>
            <p:cNvSpPr/>
            <p:nvPr/>
          </p:nvSpPr>
          <p:spPr>
            <a:xfrm>
              <a:off x="1058099" y="4328201"/>
              <a:ext cx="3952749" cy="450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/>
            <a:p>
              <a:pPr>
                <a:defRPr sz="2500"/>
              </a:pPr>
              <a:r>
                <a:t>限定某个</a:t>
              </a:r>
              <a:r>
                <a:rPr b="1">
                  <a:solidFill>
                    <a:schemeClr val="accent2">
                      <a:satOff val="-4966"/>
                      <a:lumOff val="-10549"/>
                    </a:schemeClr>
                  </a:solidFill>
                </a:rPr>
                <a:t>特定边界</a:t>
              </a:r>
              <a:r>
                <a:t>的上下文</a:t>
              </a:r>
            </a:p>
          </p:txBody>
        </p:sp>
      </p:grpSp>
      <p:pic>
        <p:nvPicPr>
          <p:cNvPr id="4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1260" y="1781680"/>
            <a:ext cx="1801492" cy="1801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title"/>
          </p:nvPr>
        </p:nvSpPr>
        <p:spPr>
          <a:xfrm>
            <a:off x="380999" y="234949"/>
            <a:ext cx="12242801" cy="984251"/>
          </a:xfrm>
          <a:prstGeom prst="rect">
            <a:avLst/>
          </a:prstGeom>
        </p:spPr>
        <p:txBody>
          <a:bodyPr/>
          <a:lstStyle>
            <a:lvl1pPr>
              <a:defRPr spc="-280" sz="7000"/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448" name="Shape 448"/>
          <p:cNvSpPr/>
          <p:nvPr>
            <p:ph type="sldNum" sz="quarter" idx="2"/>
          </p:nvPr>
        </p:nvSpPr>
        <p:spPr>
          <a:xfrm>
            <a:off x="12356355" y="9258300"/>
            <a:ext cx="268190" cy="2921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9" name="Shape 449"/>
          <p:cNvSpPr/>
          <p:nvPr/>
        </p:nvSpPr>
        <p:spPr>
          <a:xfrm>
            <a:off x="1413151" y="2053944"/>
            <a:ext cx="4974646" cy="719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8767" tIns="48767" rIns="48767" bIns="48767">
            <a:spAutoFit/>
          </a:bodyPr>
          <a:lstStyle/>
          <a:p>
            <a:pPr lvl="2" marL="488461" indent="-488461" defTabSz="584200">
              <a:spcBef>
                <a:spcPts val="1200"/>
              </a:spcBef>
              <a:buClr>
                <a:srgbClr val="00B56E"/>
              </a:buClr>
              <a:buSzPct val="100000"/>
              <a:buFont typeface="Lucida Grande"/>
              <a:buChar char="■"/>
              <a:defRPr b="1" sz="3400">
                <a:latin typeface="+mn-lt"/>
                <a:ea typeface="+mn-ea"/>
                <a:cs typeface="+mn-cs"/>
                <a:sym typeface="Helvetica"/>
              </a:defRPr>
            </a:pPr>
            <a:r>
              <a:rPr sz="4000">
                <a:latin typeface="Calibri"/>
                <a:ea typeface="Calibri"/>
                <a:cs typeface="Calibri"/>
                <a:sym typeface="Calibri"/>
              </a:rPr>
              <a:t>围绕业务 - 构建团队</a:t>
            </a:r>
          </a:p>
        </p:txBody>
      </p:sp>
      <p:sp>
        <p:nvSpPr>
          <p:cNvPr id="450" name="Shape 450"/>
          <p:cNvSpPr/>
          <p:nvPr/>
        </p:nvSpPr>
        <p:spPr>
          <a:xfrm>
            <a:off x="5140846" y="5618712"/>
            <a:ext cx="1840661" cy="98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543305">
              <a:lnSpc>
                <a:spcPct val="70000"/>
              </a:lnSpc>
              <a:defRPr b="1" cap="all" spc="-260" sz="6510">
                <a:solidFill>
                  <a:srgbClr val="00B56E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VS</a:t>
            </a:r>
          </a:p>
        </p:txBody>
      </p:sp>
      <p:pic>
        <p:nvPicPr>
          <p:cNvPr id="4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369" y="4343639"/>
            <a:ext cx="4236675" cy="3978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7" name="Group 477"/>
          <p:cNvGrpSpPr/>
          <p:nvPr/>
        </p:nvGrpSpPr>
        <p:grpSpPr>
          <a:xfrm>
            <a:off x="7160617" y="4537078"/>
            <a:ext cx="1840662" cy="3862264"/>
            <a:chOff x="-57150" y="-57150"/>
            <a:chExt cx="1840660" cy="3862263"/>
          </a:xfrm>
        </p:grpSpPr>
        <p:pic>
          <p:nvPicPr>
            <p:cNvPr id="452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0970" y="2508536"/>
              <a:ext cx="469901" cy="800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55" name="Group 455"/>
            <p:cNvGrpSpPr/>
            <p:nvPr/>
          </p:nvGrpSpPr>
          <p:grpSpPr>
            <a:xfrm rot="16200000">
              <a:off x="-856763" y="742462"/>
              <a:ext cx="3439887" cy="1840662"/>
              <a:chOff x="0" y="0"/>
              <a:chExt cx="3439886" cy="1840660"/>
            </a:xfrm>
          </p:grpSpPr>
          <p:sp>
            <p:nvSpPr>
              <p:cNvPr id="454" name="Shape 454"/>
              <p:cNvSpPr/>
              <p:nvPr/>
            </p:nvSpPr>
            <p:spPr>
              <a:xfrm>
                <a:off x="57150" y="57150"/>
                <a:ext cx="3325587" cy="1726361"/>
              </a:xfrm>
              <a:prstGeom prst="roundRect">
                <a:avLst>
                  <a:gd name="adj" fmla="val 8497"/>
                </a:avLst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53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3439887" cy="184066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58" name="Group 458"/>
            <p:cNvGrpSpPr/>
            <p:nvPr/>
          </p:nvGrpSpPr>
          <p:grpSpPr>
            <a:xfrm>
              <a:off x="67249" y="222692"/>
              <a:ext cx="692516" cy="447299"/>
              <a:chOff x="0" y="0"/>
              <a:chExt cx="692514" cy="447297"/>
            </a:xfrm>
          </p:grpSpPr>
          <p:sp>
            <p:nvSpPr>
              <p:cNvPr id="456" name="Shape 456"/>
              <p:cNvSpPr/>
              <p:nvPr/>
            </p:nvSpPr>
            <p:spPr>
              <a:xfrm>
                <a:off x="0" y="0"/>
                <a:ext cx="692515" cy="440309"/>
              </a:xfrm>
              <a:prstGeom prst="roundRect">
                <a:avLst>
                  <a:gd name="adj" fmla="val 35903"/>
                </a:avLst>
              </a:prstGeom>
              <a:solidFill>
                <a:srgbClr val="0365C0">
                  <a:alpha val="9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57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6960" y="6989"/>
                <a:ext cx="258595" cy="4403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59" name="Shape 459"/>
            <p:cNvSpPr/>
            <p:nvPr/>
          </p:nvSpPr>
          <p:spPr>
            <a:xfrm>
              <a:off x="465096" y="3424364"/>
              <a:ext cx="842648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服务A</a:t>
              </a:r>
            </a:p>
          </p:txBody>
        </p:sp>
        <p:grpSp>
          <p:nvGrpSpPr>
            <p:cNvPr id="462" name="Group 462"/>
            <p:cNvGrpSpPr/>
            <p:nvPr/>
          </p:nvGrpSpPr>
          <p:grpSpPr>
            <a:xfrm>
              <a:off x="72625" y="830671"/>
              <a:ext cx="681764" cy="440355"/>
              <a:chOff x="0" y="0"/>
              <a:chExt cx="681763" cy="440353"/>
            </a:xfrm>
          </p:grpSpPr>
          <p:sp>
            <p:nvSpPr>
              <p:cNvPr id="460" name="Shape 460"/>
              <p:cNvSpPr/>
              <p:nvPr/>
            </p:nvSpPr>
            <p:spPr>
              <a:xfrm>
                <a:off x="0" y="0"/>
                <a:ext cx="681764" cy="433474"/>
              </a:xfrm>
              <a:prstGeom prst="roundRect">
                <a:avLst>
                  <a:gd name="adj" fmla="val 35903"/>
                </a:avLst>
              </a:prstGeom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61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3591" y="6880"/>
                <a:ext cx="254581" cy="4334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3" name="Shape 463"/>
            <p:cNvSpPr/>
            <p:nvPr/>
          </p:nvSpPr>
          <p:spPr>
            <a:xfrm>
              <a:off x="817342" y="830671"/>
              <a:ext cx="842648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开发</a:t>
              </a:r>
            </a:p>
          </p:txBody>
        </p:sp>
        <p:sp>
          <p:nvSpPr>
            <p:cNvPr id="464" name="Shape 464"/>
            <p:cNvSpPr/>
            <p:nvPr/>
          </p:nvSpPr>
          <p:spPr>
            <a:xfrm>
              <a:off x="842941" y="1464980"/>
              <a:ext cx="842649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测试</a:t>
              </a:r>
            </a:p>
          </p:txBody>
        </p:sp>
        <p:sp>
          <p:nvSpPr>
            <p:cNvPr id="465" name="Shape 465"/>
            <p:cNvSpPr/>
            <p:nvPr/>
          </p:nvSpPr>
          <p:spPr>
            <a:xfrm>
              <a:off x="830241" y="2012059"/>
              <a:ext cx="842649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DBA</a:t>
              </a:r>
            </a:p>
          </p:txBody>
        </p:sp>
        <p:grpSp>
          <p:nvGrpSpPr>
            <p:cNvPr id="468" name="Group 468"/>
            <p:cNvGrpSpPr/>
            <p:nvPr/>
          </p:nvGrpSpPr>
          <p:grpSpPr>
            <a:xfrm>
              <a:off x="67249" y="2025758"/>
              <a:ext cx="692516" cy="447299"/>
              <a:chOff x="0" y="0"/>
              <a:chExt cx="692514" cy="447297"/>
            </a:xfrm>
          </p:grpSpPr>
          <p:sp>
            <p:nvSpPr>
              <p:cNvPr id="466" name="Shape 466"/>
              <p:cNvSpPr/>
              <p:nvPr/>
            </p:nvSpPr>
            <p:spPr>
              <a:xfrm>
                <a:off x="0" y="0"/>
                <a:ext cx="692515" cy="440309"/>
              </a:xfrm>
              <a:prstGeom prst="roundRect">
                <a:avLst>
                  <a:gd name="adj" fmla="val 35903"/>
                </a:avLst>
              </a:prstGeom>
              <a:solidFill>
                <a:srgbClr val="773F9B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67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6960" y="6989"/>
                <a:ext cx="258595" cy="4403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69" name="Shape 469"/>
            <p:cNvSpPr/>
            <p:nvPr/>
          </p:nvSpPr>
          <p:spPr>
            <a:xfrm>
              <a:off x="817342" y="255967"/>
              <a:ext cx="842648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UI/UX</a:t>
              </a:r>
            </a:p>
          </p:txBody>
        </p:sp>
        <p:grpSp>
          <p:nvGrpSpPr>
            <p:cNvPr id="472" name="Group 472"/>
            <p:cNvGrpSpPr/>
            <p:nvPr/>
          </p:nvGrpSpPr>
          <p:grpSpPr>
            <a:xfrm>
              <a:off x="66842" y="1431706"/>
              <a:ext cx="693331" cy="447298"/>
              <a:chOff x="0" y="0"/>
              <a:chExt cx="693329" cy="447297"/>
            </a:xfrm>
          </p:grpSpPr>
          <p:sp>
            <p:nvSpPr>
              <p:cNvPr id="470" name="Shape 470"/>
              <p:cNvSpPr/>
              <p:nvPr/>
            </p:nvSpPr>
            <p:spPr>
              <a:xfrm>
                <a:off x="0" y="0"/>
                <a:ext cx="693330" cy="440828"/>
              </a:xfrm>
              <a:prstGeom prst="roundRect">
                <a:avLst>
                  <a:gd name="adj" fmla="val 35903"/>
                </a:avLst>
              </a:prstGeom>
              <a:solidFill>
                <a:srgbClr val="C8250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71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7215" y="6470"/>
                <a:ext cx="258900" cy="44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75" name="Group 475"/>
            <p:cNvGrpSpPr/>
            <p:nvPr/>
          </p:nvGrpSpPr>
          <p:grpSpPr>
            <a:xfrm>
              <a:off x="67249" y="2586775"/>
              <a:ext cx="692516" cy="447299"/>
              <a:chOff x="0" y="0"/>
              <a:chExt cx="692514" cy="447297"/>
            </a:xfrm>
          </p:grpSpPr>
          <p:sp>
            <p:nvSpPr>
              <p:cNvPr id="473" name="Shape 473"/>
              <p:cNvSpPr/>
              <p:nvPr/>
            </p:nvSpPr>
            <p:spPr>
              <a:xfrm>
                <a:off x="0" y="0"/>
                <a:ext cx="692515" cy="440309"/>
              </a:xfrm>
              <a:prstGeom prst="roundRect">
                <a:avLst>
                  <a:gd name="adj" fmla="val 35903"/>
                </a:avLst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74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16960" y="6989"/>
                <a:ext cx="258595" cy="4403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76" name="Shape 476"/>
            <p:cNvSpPr/>
            <p:nvPr/>
          </p:nvSpPr>
          <p:spPr>
            <a:xfrm>
              <a:off x="842941" y="2607350"/>
              <a:ext cx="842649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运维</a:t>
              </a:r>
            </a:p>
          </p:txBody>
        </p:sp>
      </p:grpSp>
      <p:grpSp>
        <p:nvGrpSpPr>
          <p:cNvPr id="503" name="Group 503"/>
          <p:cNvGrpSpPr/>
          <p:nvPr/>
        </p:nvGrpSpPr>
        <p:grpSpPr>
          <a:xfrm>
            <a:off x="9640946" y="4537077"/>
            <a:ext cx="1840661" cy="3862265"/>
            <a:chOff x="-57150" y="-57150"/>
            <a:chExt cx="1840660" cy="3862263"/>
          </a:xfrm>
        </p:grpSpPr>
        <p:pic>
          <p:nvPicPr>
            <p:cNvPr id="47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0970" y="2508536"/>
              <a:ext cx="469901" cy="800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81" name="Group 481"/>
            <p:cNvGrpSpPr/>
            <p:nvPr/>
          </p:nvGrpSpPr>
          <p:grpSpPr>
            <a:xfrm rot="16200000">
              <a:off x="-856763" y="742462"/>
              <a:ext cx="3439887" cy="1840662"/>
              <a:chOff x="0" y="0"/>
              <a:chExt cx="3439886" cy="1840660"/>
            </a:xfrm>
          </p:grpSpPr>
          <p:sp>
            <p:nvSpPr>
              <p:cNvPr id="480" name="Shape 480"/>
              <p:cNvSpPr/>
              <p:nvPr/>
            </p:nvSpPr>
            <p:spPr>
              <a:xfrm>
                <a:off x="57150" y="57150"/>
                <a:ext cx="3325587" cy="1726361"/>
              </a:xfrm>
              <a:prstGeom prst="roundRect">
                <a:avLst>
                  <a:gd name="adj" fmla="val 8497"/>
                </a:avLst>
              </a:pr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79" name=""/>
              <p:cNvPicPr>
                <a:picLocks noChangeAspect="0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3439887" cy="184066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84" name="Group 484"/>
            <p:cNvGrpSpPr/>
            <p:nvPr/>
          </p:nvGrpSpPr>
          <p:grpSpPr>
            <a:xfrm>
              <a:off x="67249" y="222692"/>
              <a:ext cx="692516" cy="447299"/>
              <a:chOff x="0" y="0"/>
              <a:chExt cx="692514" cy="447297"/>
            </a:xfrm>
          </p:grpSpPr>
          <p:sp>
            <p:nvSpPr>
              <p:cNvPr id="482" name="Shape 482"/>
              <p:cNvSpPr/>
              <p:nvPr/>
            </p:nvSpPr>
            <p:spPr>
              <a:xfrm>
                <a:off x="0" y="0"/>
                <a:ext cx="692515" cy="440309"/>
              </a:xfrm>
              <a:prstGeom prst="roundRect">
                <a:avLst>
                  <a:gd name="adj" fmla="val 35903"/>
                </a:avLst>
              </a:prstGeom>
              <a:solidFill>
                <a:srgbClr val="0365C0">
                  <a:alpha val="9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83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6960" y="6989"/>
                <a:ext cx="258595" cy="4403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85" name="Shape 485"/>
            <p:cNvSpPr/>
            <p:nvPr/>
          </p:nvSpPr>
          <p:spPr>
            <a:xfrm>
              <a:off x="465096" y="3424364"/>
              <a:ext cx="842648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服务B</a:t>
              </a:r>
            </a:p>
          </p:txBody>
        </p:sp>
        <p:grpSp>
          <p:nvGrpSpPr>
            <p:cNvPr id="488" name="Group 488"/>
            <p:cNvGrpSpPr/>
            <p:nvPr/>
          </p:nvGrpSpPr>
          <p:grpSpPr>
            <a:xfrm>
              <a:off x="72625" y="830671"/>
              <a:ext cx="681764" cy="440355"/>
              <a:chOff x="0" y="0"/>
              <a:chExt cx="681763" cy="440353"/>
            </a:xfrm>
          </p:grpSpPr>
          <p:sp>
            <p:nvSpPr>
              <p:cNvPr id="486" name="Shape 486"/>
              <p:cNvSpPr/>
              <p:nvPr/>
            </p:nvSpPr>
            <p:spPr>
              <a:xfrm>
                <a:off x="0" y="0"/>
                <a:ext cx="681764" cy="433474"/>
              </a:xfrm>
              <a:prstGeom prst="roundRect">
                <a:avLst>
                  <a:gd name="adj" fmla="val 35903"/>
                </a:avLst>
              </a:prstGeom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87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3591" y="6880"/>
                <a:ext cx="254581" cy="43347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89" name="Shape 489"/>
            <p:cNvSpPr/>
            <p:nvPr/>
          </p:nvSpPr>
          <p:spPr>
            <a:xfrm>
              <a:off x="817342" y="830671"/>
              <a:ext cx="842648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开发</a:t>
              </a:r>
            </a:p>
          </p:txBody>
        </p:sp>
        <p:sp>
          <p:nvSpPr>
            <p:cNvPr id="490" name="Shape 490"/>
            <p:cNvSpPr/>
            <p:nvPr/>
          </p:nvSpPr>
          <p:spPr>
            <a:xfrm>
              <a:off x="842941" y="1464980"/>
              <a:ext cx="842649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测试</a:t>
              </a:r>
            </a:p>
          </p:txBody>
        </p:sp>
        <p:sp>
          <p:nvSpPr>
            <p:cNvPr id="491" name="Shape 491"/>
            <p:cNvSpPr/>
            <p:nvPr/>
          </p:nvSpPr>
          <p:spPr>
            <a:xfrm>
              <a:off x="830241" y="2012059"/>
              <a:ext cx="842649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DBA</a:t>
              </a:r>
            </a:p>
          </p:txBody>
        </p:sp>
        <p:grpSp>
          <p:nvGrpSpPr>
            <p:cNvPr id="494" name="Group 494"/>
            <p:cNvGrpSpPr/>
            <p:nvPr/>
          </p:nvGrpSpPr>
          <p:grpSpPr>
            <a:xfrm>
              <a:off x="67249" y="2025758"/>
              <a:ext cx="692516" cy="447299"/>
              <a:chOff x="0" y="0"/>
              <a:chExt cx="692514" cy="447297"/>
            </a:xfrm>
          </p:grpSpPr>
          <p:sp>
            <p:nvSpPr>
              <p:cNvPr id="492" name="Shape 492"/>
              <p:cNvSpPr/>
              <p:nvPr/>
            </p:nvSpPr>
            <p:spPr>
              <a:xfrm>
                <a:off x="0" y="0"/>
                <a:ext cx="692515" cy="440309"/>
              </a:xfrm>
              <a:prstGeom prst="roundRect">
                <a:avLst>
                  <a:gd name="adj" fmla="val 35903"/>
                </a:avLst>
              </a:prstGeom>
              <a:solidFill>
                <a:srgbClr val="773F9B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93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6960" y="6989"/>
                <a:ext cx="258595" cy="4403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95" name="Shape 495"/>
            <p:cNvSpPr/>
            <p:nvPr/>
          </p:nvSpPr>
          <p:spPr>
            <a:xfrm>
              <a:off x="817342" y="255967"/>
              <a:ext cx="842648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UI/UX</a:t>
              </a:r>
            </a:p>
          </p:txBody>
        </p:sp>
        <p:grpSp>
          <p:nvGrpSpPr>
            <p:cNvPr id="498" name="Group 498"/>
            <p:cNvGrpSpPr/>
            <p:nvPr/>
          </p:nvGrpSpPr>
          <p:grpSpPr>
            <a:xfrm>
              <a:off x="66842" y="1431706"/>
              <a:ext cx="693331" cy="447298"/>
              <a:chOff x="0" y="0"/>
              <a:chExt cx="693329" cy="447297"/>
            </a:xfrm>
          </p:grpSpPr>
          <p:sp>
            <p:nvSpPr>
              <p:cNvPr id="496" name="Shape 496"/>
              <p:cNvSpPr/>
              <p:nvPr/>
            </p:nvSpPr>
            <p:spPr>
              <a:xfrm>
                <a:off x="0" y="0"/>
                <a:ext cx="693330" cy="440828"/>
              </a:xfrm>
              <a:prstGeom prst="roundRect">
                <a:avLst>
                  <a:gd name="adj" fmla="val 35903"/>
                </a:avLst>
              </a:prstGeom>
              <a:solidFill>
                <a:srgbClr val="C82506"/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497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17215" y="6470"/>
                <a:ext cx="258900" cy="44082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01" name="Group 501"/>
            <p:cNvGrpSpPr/>
            <p:nvPr/>
          </p:nvGrpSpPr>
          <p:grpSpPr>
            <a:xfrm>
              <a:off x="67249" y="2586775"/>
              <a:ext cx="692516" cy="447299"/>
              <a:chOff x="0" y="0"/>
              <a:chExt cx="692514" cy="447297"/>
            </a:xfrm>
          </p:grpSpPr>
          <p:sp>
            <p:nvSpPr>
              <p:cNvPr id="499" name="Shape 499"/>
              <p:cNvSpPr/>
              <p:nvPr/>
            </p:nvSpPr>
            <p:spPr>
              <a:xfrm>
                <a:off x="0" y="0"/>
                <a:ext cx="692515" cy="440309"/>
              </a:xfrm>
              <a:prstGeom prst="roundRect">
                <a:avLst>
                  <a:gd name="adj" fmla="val 35903"/>
                </a:avLst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50800" dist="12700" dir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</a:p>
            </p:txBody>
          </p:sp>
          <p:pic>
            <p:nvPicPr>
              <p:cNvPr id="500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216960" y="6989"/>
                <a:ext cx="258595" cy="44030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02" name="Shape 502"/>
            <p:cNvSpPr/>
            <p:nvPr/>
          </p:nvSpPr>
          <p:spPr>
            <a:xfrm>
              <a:off x="842941" y="2607350"/>
              <a:ext cx="842649" cy="3807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defTabSz="584200">
                <a:lnSpc>
                  <a:spcPct val="70000"/>
                </a:lnSpc>
                <a:defRPr b="1" cap="all" spc="-100" sz="2500"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pPr/>
              <a:r>
                <a:t>运维</a:t>
              </a:r>
            </a:p>
          </p:txBody>
        </p:sp>
      </p:grpSp>
      <p:sp>
        <p:nvSpPr>
          <p:cNvPr id="504" name="Shape 504"/>
          <p:cNvSpPr/>
          <p:nvPr/>
        </p:nvSpPr>
        <p:spPr>
          <a:xfrm>
            <a:off x="2192502" y="2974709"/>
            <a:ext cx="7737349" cy="952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>
              <a:defRPr b="1" sz="2600"/>
            </a:pPr>
            <a:r>
              <a:t>康威定律：组织产生的成果等同于组织内的协作结构</a:t>
            </a:r>
            <a:br/>
            <a:r>
              <a:t>                      产品必然是其组织沟通结构的缩影     </a:t>
            </a:r>
          </a:p>
        </p:txBody>
      </p:sp>
      <p:grpSp>
        <p:nvGrpSpPr>
          <p:cNvPr id="510" name="Group 510"/>
          <p:cNvGrpSpPr/>
          <p:nvPr/>
        </p:nvGrpSpPr>
        <p:grpSpPr>
          <a:xfrm>
            <a:off x="7239975" y="4731223"/>
            <a:ext cx="4096549" cy="2985591"/>
            <a:chOff x="0" y="0"/>
            <a:chExt cx="4096548" cy="2985589"/>
          </a:xfrm>
        </p:grpSpPr>
        <p:sp>
          <p:nvSpPr>
            <p:cNvPr id="505" name="Shape 505"/>
            <p:cNvSpPr/>
            <p:nvPr/>
          </p:nvSpPr>
          <p:spPr>
            <a:xfrm>
              <a:off x="0" y="617073"/>
              <a:ext cx="4096549" cy="528554"/>
            </a:xfrm>
            <a:prstGeom prst="roundRect">
              <a:avLst>
                <a:gd name="adj" fmla="val 36042"/>
              </a:avLst>
            </a:prstGeom>
            <a:solidFill>
              <a:srgbClr val="00B56E">
                <a:alpha val="57102"/>
              </a:srgbClr>
            </a:solidFill>
            <a:ln w="25400" cap="flat">
              <a:solidFill>
                <a:schemeClr val="accent1">
                  <a:alpha val="57102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0" y="1286389"/>
              <a:ext cx="4096549" cy="528554"/>
            </a:xfrm>
            <a:prstGeom prst="roundRect">
              <a:avLst>
                <a:gd name="adj" fmla="val 36042"/>
              </a:avLst>
            </a:prstGeom>
            <a:solidFill>
              <a:srgbClr val="D93F2A">
                <a:alpha val="57102"/>
              </a:srgbClr>
            </a:solidFill>
            <a:ln w="25400" cap="flat">
              <a:solidFill>
                <a:schemeClr val="accent1">
                  <a:alpha val="57102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  <p:sp>
          <p:nvSpPr>
            <p:cNvPr id="507" name="Shape 507"/>
            <p:cNvSpPr/>
            <p:nvPr/>
          </p:nvSpPr>
          <p:spPr>
            <a:xfrm>
              <a:off x="0" y="0"/>
              <a:ext cx="4096549" cy="528553"/>
            </a:xfrm>
            <a:prstGeom prst="roundRect">
              <a:avLst>
                <a:gd name="adj" fmla="val 36042"/>
              </a:avLst>
            </a:prstGeom>
            <a:solidFill>
              <a:srgbClr val="06B4EF">
                <a:alpha val="57102"/>
              </a:srgbClr>
            </a:solidFill>
            <a:ln w="25400" cap="flat">
              <a:solidFill>
                <a:schemeClr val="accent1">
                  <a:alpha val="57102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0" y="1865363"/>
              <a:ext cx="4096549" cy="528554"/>
            </a:xfrm>
            <a:prstGeom prst="roundRect">
              <a:avLst>
                <a:gd name="adj" fmla="val 36042"/>
              </a:avLst>
            </a:prstGeom>
            <a:solidFill>
              <a:srgbClr val="942193">
                <a:alpha val="57102"/>
              </a:srgbClr>
            </a:solidFill>
            <a:ln w="25400" cap="flat">
              <a:solidFill>
                <a:schemeClr val="accent1">
                  <a:alpha val="57102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0" y="2457036"/>
              <a:ext cx="4096549" cy="528554"/>
            </a:xfrm>
            <a:prstGeom prst="roundRect">
              <a:avLst>
                <a:gd name="adj" fmla="val 36042"/>
              </a:avLst>
            </a:prstGeom>
            <a:solidFill>
              <a:schemeClr val="accent2">
                <a:satOff val="-4966"/>
                <a:lumOff val="-10549"/>
                <a:alpha val="57102"/>
              </a:schemeClr>
            </a:solidFill>
            <a:ln w="25400" cap="flat">
              <a:solidFill>
                <a:schemeClr val="accent1">
                  <a:alpha val="57102"/>
                </a:scheme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sldNum" sz="quarter" idx="2"/>
          </p:nvPr>
        </p:nvSpPr>
        <p:spPr>
          <a:xfrm>
            <a:off x="12497545" y="9258300"/>
            <a:ext cx="127001" cy="139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13" name="Shape 513"/>
          <p:cNvSpPr/>
          <p:nvPr/>
        </p:nvSpPr>
        <p:spPr>
          <a:xfrm>
            <a:off x="2887726" y="854105"/>
            <a:ext cx="7229349" cy="919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ctr">
              <a:defRPr b="1" sz="6200">
                <a:solidFill>
                  <a:srgbClr val="00B56E"/>
                </a:solidFill>
              </a:defRPr>
            </a:lvl1pPr>
          </a:lstStyle>
          <a:p>
            <a:pPr/>
            <a:r>
              <a:t>微服务架构设计原则</a:t>
            </a:r>
          </a:p>
        </p:txBody>
      </p:sp>
      <p:sp>
        <p:nvSpPr>
          <p:cNvPr id="514" name="Shape 514"/>
          <p:cNvSpPr/>
          <p:nvPr/>
        </p:nvSpPr>
        <p:spPr>
          <a:xfrm>
            <a:off x="-1" y="2278046"/>
            <a:ext cx="13004802" cy="1"/>
          </a:xfrm>
          <a:prstGeom prst="line">
            <a:avLst/>
          </a:prstGeom>
          <a:ln w="25400">
            <a:solidFill>
              <a:srgbClr val="00B56E"/>
            </a:solidFill>
            <a:bevel/>
          </a:ln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p:spPr>
        <p:txBody>
          <a:bodyPr lIns="65023" tIns="65023" rIns="65023" bIns="65023"/>
          <a:lstStyle/>
          <a:p>
            <a:pPr>
              <a:defRPr sz="1600"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grpSp>
        <p:nvGrpSpPr>
          <p:cNvPr id="519" name="Group 519"/>
          <p:cNvGrpSpPr/>
          <p:nvPr/>
        </p:nvGrpSpPr>
        <p:grpSpPr>
          <a:xfrm>
            <a:off x="3074086" y="4030557"/>
            <a:ext cx="6856628" cy="2002018"/>
            <a:chOff x="0" y="0"/>
            <a:chExt cx="6856627" cy="2002017"/>
          </a:xfrm>
        </p:grpSpPr>
        <p:sp>
          <p:nvSpPr>
            <p:cNvPr id="515" name="Shape 515"/>
            <p:cNvSpPr/>
            <p:nvPr/>
          </p:nvSpPr>
          <p:spPr>
            <a:xfrm>
              <a:off x="3791115" y="0"/>
              <a:ext cx="2989229" cy="6311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15192" indent="-415192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latin typeface="+mn-lt"/>
                  <a:ea typeface="+mn-ea"/>
                  <a:cs typeface="+mn-cs"/>
                  <a:sym typeface="Helvetica"/>
                </a:defRPr>
              </a:pPr>
              <a:r>
                <a:t>“</a:t>
              </a:r>
              <a:r>
                <a:rPr sz="4000"/>
                <a:t>去</a:t>
              </a:r>
              <a:r>
                <a:t>”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中心化</a:t>
              </a:r>
            </a:p>
          </p:txBody>
        </p:sp>
        <p:sp>
          <p:nvSpPr>
            <p:cNvPr id="516" name="Shape 516"/>
            <p:cNvSpPr/>
            <p:nvPr/>
          </p:nvSpPr>
          <p:spPr>
            <a:xfrm>
              <a:off x="76534" y="0"/>
              <a:ext cx="3573429" cy="602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solidFill>
                    <a:srgbClr val="DDDDDD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/>
                <a:t>围绕</a:t>
              </a: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业务</a:t>
              </a:r>
              <a:r>
                <a:rPr sz="4000"/>
                <a:t>构建</a:t>
              </a:r>
            </a:p>
          </p:txBody>
        </p:sp>
        <p:sp>
          <p:nvSpPr>
            <p:cNvPr id="517" name="Shape 517"/>
            <p:cNvSpPr/>
            <p:nvPr/>
          </p:nvSpPr>
          <p:spPr>
            <a:xfrm>
              <a:off x="3791198" y="1340600"/>
              <a:ext cx="3065430" cy="602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solidFill>
                    <a:srgbClr val="DDDDDD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演进式架构</a:t>
              </a:r>
            </a:p>
          </p:txBody>
        </p:sp>
        <p:sp>
          <p:nvSpPr>
            <p:cNvPr id="518" name="Shape 518"/>
            <p:cNvSpPr/>
            <p:nvPr/>
          </p:nvSpPr>
          <p:spPr>
            <a:xfrm>
              <a:off x="0" y="1282181"/>
              <a:ext cx="3507448" cy="719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8767" tIns="48767" rIns="48767" bIns="48767" numCol="1" anchor="t">
              <a:spAutoFit/>
            </a:bodyPr>
            <a:lstStyle/>
            <a:p>
              <a:pPr lvl="2" marL="488461" indent="-488461" defTabSz="584200">
                <a:spcBef>
                  <a:spcPts val="1200"/>
                </a:spcBef>
                <a:buClr>
                  <a:srgbClr val="00B56E"/>
                </a:buClr>
                <a:buSzPct val="100000"/>
                <a:buFont typeface="Lucida Grande"/>
                <a:buChar char="■"/>
                <a:defRPr b="1" sz="3400">
                  <a:solidFill>
                    <a:srgbClr val="DDDDDD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rPr sz="4000">
                  <a:latin typeface="Calibri"/>
                  <a:ea typeface="Calibri"/>
                  <a:cs typeface="Calibri"/>
                  <a:sym typeface="Calibri"/>
                </a:rPr>
                <a:t>自动化“一切”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65023" tIns="65023" rIns="65023" bIns="65023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sx="100000" sy="100000" kx="0" ky="0" algn="b" rotWithShape="0" blurRad="50800" dist="254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65023" tIns="65023" rIns="65023" bIns="65023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